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0"/>
  </p:notesMasterIdLst>
  <p:sldIdLst>
    <p:sldId id="256" r:id="rId2"/>
    <p:sldId id="258" r:id="rId3"/>
    <p:sldId id="285" r:id="rId4"/>
    <p:sldId id="257" r:id="rId5"/>
    <p:sldId id="283" r:id="rId6"/>
    <p:sldId id="297" r:id="rId7"/>
    <p:sldId id="300" r:id="rId8"/>
    <p:sldId id="307" r:id="rId9"/>
    <p:sldId id="302" r:id="rId10"/>
    <p:sldId id="298" r:id="rId11"/>
    <p:sldId id="308" r:id="rId12"/>
    <p:sldId id="309" r:id="rId13"/>
    <p:sldId id="310" r:id="rId14"/>
    <p:sldId id="301" r:id="rId15"/>
    <p:sldId id="311" r:id="rId16"/>
    <p:sldId id="312" r:id="rId17"/>
    <p:sldId id="313" r:id="rId18"/>
    <p:sldId id="314" r:id="rId19"/>
    <p:sldId id="315" r:id="rId20"/>
    <p:sldId id="316" r:id="rId21"/>
    <p:sldId id="318" r:id="rId22"/>
    <p:sldId id="319" r:id="rId23"/>
    <p:sldId id="317" r:id="rId24"/>
    <p:sldId id="320" r:id="rId25"/>
    <p:sldId id="321" r:id="rId26"/>
    <p:sldId id="303" r:id="rId27"/>
    <p:sldId id="322" r:id="rId28"/>
    <p:sldId id="323" r:id="rId29"/>
    <p:sldId id="327" r:id="rId30"/>
    <p:sldId id="328" r:id="rId31"/>
    <p:sldId id="329" r:id="rId32"/>
    <p:sldId id="330" r:id="rId33"/>
    <p:sldId id="331" r:id="rId34"/>
    <p:sldId id="332" r:id="rId35"/>
    <p:sldId id="333" r:id="rId36"/>
    <p:sldId id="334" r:id="rId37"/>
    <p:sldId id="335" r:id="rId38"/>
    <p:sldId id="306" r:id="rId39"/>
  </p:sldIdLst>
  <p:sldSz cx="9144000" cy="5143500" type="screen16x9"/>
  <p:notesSz cx="6858000" cy="9144000"/>
  <p:embeddedFontLst>
    <p:embeddedFont>
      <p:font typeface="Plus Jakarta Sans SemiBold" panose="020B0604020202020204" charset="0"/>
      <p:regular r:id="rId41"/>
      <p:bold r:id="rId42"/>
      <p:italic r:id="rId43"/>
      <p:boldItalic r:id="rId44"/>
    </p:embeddedFont>
    <p:embeddedFont>
      <p:font typeface="Plus Jakarta Sans" panose="020B0604020202020204" charset="0"/>
      <p:regular r:id="rId45"/>
      <p:bold r:id="rId46"/>
      <p:italic r:id="rId47"/>
      <p:boldItalic r:id="rId48"/>
    </p:embeddedFont>
    <p:embeddedFont>
      <p:font typeface="Plus Jakarta Sans Medium"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2580" y="-12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01747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c06274ff1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1c06274ff10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ca9f088621_1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ca9f088621_1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ca9f088621_1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ca9f088621_1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ca9f088621_1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ca9f088621_1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c7189d3f5d_0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c7189d3f5d_0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c30dccd9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c30dccd9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ca9f088621_1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ca9f088621_1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ca9f088621_1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ca9f088621_1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baaa715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baaa715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400000" y="1992000"/>
            <a:ext cx="5664000" cy="1453200"/>
          </a:xfrm>
          <a:prstGeom prst="rect">
            <a:avLst/>
          </a:prstGeom>
        </p:spPr>
        <p:txBody>
          <a:bodyPr spcFirstLastPara="1" wrap="square" lIns="91425" tIns="91425" rIns="91425" bIns="91425" anchor="b" anchorCtr="0">
            <a:normAutofit/>
          </a:bodyPr>
          <a:lstStyle>
            <a:lvl1pPr lvl="0" rtl="0">
              <a:spcBef>
                <a:spcPts val="0"/>
              </a:spcBef>
              <a:spcAft>
                <a:spcPts val="0"/>
              </a:spcAft>
              <a:buSzPts val="4500"/>
              <a:buFont typeface="Plus Jakarta Sans SemiBold"/>
              <a:buNone/>
              <a:defRPr sz="4500">
                <a:latin typeface="Plus Jakarta Sans SemiBold"/>
                <a:ea typeface="Plus Jakarta Sans SemiBold"/>
                <a:cs typeface="Plus Jakarta Sans SemiBold"/>
                <a:sym typeface="Plus Jakarta Sans SemiBold"/>
              </a:defRPr>
            </a:lvl1pPr>
            <a:lvl2pPr lvl="1" algn="ctr" rtl="0">
              <a:spcBef>
                <a:spcPts val="0"/>
              </a:spcBef>
              <a:spcAft>
                <a:spcPts val="0"/>
              </a:spcAft>
              <a:buSzPts val="5100"/>
              <a:buNone/>
              <a:defRPr sz="5100"/>
            </a:lvl2pPr>
            <a:lvl3pPr lvl="2" algn="ctr" rtl="0">
              <a:spcBef>
                <a:spcPts val="0"/>
              </a:spcBef>
              <a:spcAft>
                <a:spcPts val="0"/>
              </a:spcAft>
              <a:buSzPts val="5100"/>
              <a:buNone/>
              <a:defRPr sz="5100"/>
            </a:lvl3pPr>
            <a:lvl4pPr lvl="3" algn="ctr" rtl="0">
              <a:spcBef>
                <a:spcPts val="0"/>
              </a:spcBef>
              <a:spcAft>
                <a:spcPts val="0"/>
              </a:spcAft>
              <a:buSzPts val="5100"/>
              <a:buNone/>
              <a:defRPr sz="5100"/>
            </a:lvl4pPr>
            <a:lvl5pPr lvl="4" algn="ctr" rtl="0">
              <a:spcBef>
                <a:spcPts val="0"/>
              </a:spcBef>
              <a:spcAft>
                <a:spcPts val="0"/>
              </a:spcAft>
              <a:buSzPts val="5100"/>
              <a:buNone/>
              <a:defRPr sz="5100"/>
            </a:lvl5pPr>
            <a:lvl6pPr lvl="5" algn="ctr" rtl="0">
              <a:spcBef>
                <a:spcPts val="0"/>
              </a:spcBef>
              <a:spcAft>
                <a:spcPts val="0"/>
              </a:spcAft>
              <a:buSzPts val="5100"/>
              <a:buNone/>
              <a:defRPr sz="5100"/>
            </a:lvl6pPr>
            <a:lvl7pPr lvl="6" algn="ctr" rtl="0">
              <a:spcBef>
                <a:spcPts val="0"/>
              </a:spcBef>
              <a:spcAft>
                <a:spcPts val="0"/>
              </a:spcAft>
              <a:buSzPts val="5100"/>
              <a:buNone/>
              <a:defRPr sz="5100"/>
            </a:lvl7pPr>
            <a:lvl8pPr lvl="7" algn="ctr" rtl="0">
              <a:spcBef>
                <a:spcPts val="0"/>
              </a:spcBef>
              <a:spcAft>
                <a:spcPts val="0"/>
              </a:spcAft>
              <a:buSzPts val="5100"/>
              <a:buNone/>
              <a:defRPr sz="5100"/>
            </a:lvl8pPr>
            <a:lvl9pPr lvl="8" algn="ctr" rtl="0">
              <a:spcBef>
                <a:spcPts val="0"/>
              </a:spcBef>
              <a:spcAft>
                <a:spcPts val="0"/>
              </a:spcAft>
              <a:buSzPts val="5100"/>
              <a:buNone/>
              <a:defRPr sz="5100"/>
            </a:lvl9pPr>
          </a:lstStyle>
          <a:p>
            <a:endParaRPr/>
          </a:p>
        </p:txBody>
      </p:sp>
      <p:sp>
        <p:nvSpPr>
          <p:cNvPr id="11" name="Google Shape;11;p2"/>
          <p:cNvSpPr txBox="1">
            <a:spLocks noGrp="1"/>
          </p:cNvSpPr>
          <p:nvPr>
            <p:ph type="subTitle" idx="1"/>
          </p:nvPr>
        </p:nvSpPr>
        <p:spPr>
          <a:xfrm>
            <a:off x="2400000" y="3385200"/>
            <a:ext cx="5544000" cy="81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000000"/>
              </a:buClr>
              <a:buSzPts val="2400"/>
              <a:buFont typeface="Plus Jakarta Sans"/>
              <a:buNone/>
              <a:defRPr sz="2400">
                <a:solidFill>
                  <a:srgbClr val="000000"/>
                </a:solidFill>
                <a:latin typeface="Plus Jakarta Sans"/>
                <a:ea typeface="Plus Jakarta Sans"/>
                <a:cs typeface="Plus Jakarta Sans"/>
                <a:sym typeface="Plus Jakarta Sans"/>
              </a:defRPr>
            </a:lvl1pPr>
            <a:lvl2pPr lvl="1" algn="ctr" rtl="0">
              <a:lnSpc>
                <a:spcPct val="100000"/>
              </a:lnSpc>
              <a:spcBef>
                <a:spcPts val="0"/>
              </a:spcBef>
              <a:spcAft>
                <a:spcPts val="0"/>
              </a:spcAft>
              <a:buClr>
                <a:srgbClr val="000000"/>
              </a:buClr>
              <a:buSzPts val="2800"/>
              <a:buFont typeface="Plus Jakarta Sans"/>
              <a:buNone/>
              <a:defRPr sz="2800">
                <a:solidFill>
                  <a:srgbClr val="000000"/>
                </a:solidFill>
                <a:latin typeface="Plus Jakarta Sans"/>
                <a:ea typeface="Plus Jakarta Sans"/>
                <a:cs typeface="Plus Jakarta Sans"/>
                <a:sym typeface="Plus Jakarta Sans"/>
              </a:defRPr>
            </a:lvl2pPr>
            <a:lvl3pPr lvl="2" algn="ctr" rtl="0">
              <a:lnSpc>
                <a:spcPct val="100000"/>
              </a:lnSpc>
              <a:spcBef>
                <a:spcPts val="0"/>
              </a:spcBef>
              <a:spcAft>
                <a:spcPts val="0"/>
              </a:spcAft>
              <a:buClr>
                <a:srgbClr val="000000"/>
              </a:buClr>
              <a:buSzPts val="2800"/>
              <a:buFont typeface="Plus Jakarta Sans"/>
              <a:buNone/>
              <a:defRPr sz="2800">
                <a:solidFill>
                  <a:srgbClr val="000000"/>
                </a:solidFill>
                <a:latin typeface="Plus Jakarta Sans"/>
                <a:ea typeface="Plus Jakarta Sans"/>
                <a:cs typeface="Plus Jakarta Sans"/>
                <a:sym typeface="Plus Jakarta Sans"/>
              </a:defRPr>
            </a:lvl3pPr>
            <a:lvl4pPr lvl="3" algn="ctr" rtl="0">
              <a:lnSpc>
                <a:spcPct val="100000"/>
              </a:lnSpc>
              <a:spcBef>
                <a:spcPts val="0"/>
              </a:spcBef>
              <a:spcAft>
                <a:spcPts val="0"/>
              </a:spcAft>
              <a:buClr>
                <a:srgbClr val="000000"/>
              </a:buClr>
              <a:buSzPts val="2800"/>
              <a:buFont typeface="Plus Jakarta Sans"/>
              <a:buNone/>
              <a:defRPr sz="2800">
                <a:solidFill>
                  <a:srgbClr val="000000"/>
                </a:solidFill>
                <a:latin typeface="Plus Jakarta Sans"/>
                <a:ea typeface="Plus Jakarta Sans"/>
                <a:cs typeface="Plus Jakarta Sans"/>
                <a:sym typeface="Plus Jakarta Sans"/>
              </a:defRPr>
            </a:lvl4pPr>
            <a:lvl5pPr lvl="4" algn="ctr" rtl="0">
              <a:lnSpc>
                <a:spcPct val="100000"/>
              </a:lnSpc>
              <a:spcBef>
                <a:spcPts val="0"/>
              </a:spcBef>
              <a:spcAft>
                <a:spcPts val="0"/>
              </a:spcAft>
              <a:buClr>
                <a:srgbClr val="000000"/>
              </a:buClr>
              <a:buSzPts val="2800"/>
              <a:buFont typeface="Plus Jakarta Sans"/>
              <a:buNone/>
              <a:defRPr sz="2800">
                <a:solidFill>
                  <a:srgbClr val="000000"/>
                </a:solidFill>
                <a:latin typeface="Plus Jakarta Sans"/>
                <a:ea typeface="Plus Jakarta Sans"/>
                <a:cs typeface="Plus Jakarta Sans"/>
                <a:sym typeface="Plus Jakarta Sans"/>
              </a:defRPr>
            </a:lvl5pPr>
            <a:lvl6pPr lvl="5" algn="ctr" rtl="0">
              <a:lnSpc>
                <a:spcPct val="100000"/>
              </a:lnSpc>
              <a:spcBef>
                <a:spcPts val="0"/>
              </a:spcBef>
              <a:spcAft>
                <a:spcPts val="0"/>
              </a:spcAft>
              <a:buClr>
                <a:srgbClr val="000000"/>
              </a:buClr>
              <a:buSzPts val="2800"/>
              <a:buFont typeface="Plus Jakarta Sans"/>
              <a:buNone/>
              <a:defRPr sz="2800">
                <a:solidFill>
                  <a:srgbClr val="000000"/>
                </a:solidFill>
                <a:latin typeface="Plus Jakarta Sans"/>
                <a:ea typeface="Plus Jakarta Sans"/>
                <a:cs typeface="Plus Jakarta Sans"/>
                <a:sym typeface="Plus Jakarta Sans"/>
              </a:defRPr>
            </a:lvl6pPr>
            <a:lvl7pPr lvl="6" algn="ctr" rtl="0">
              <a:lnSpc>
                <a:spcPct val="100000"/>
              </a:lnSpc>
              <a:spcBef>
                <a:spcPts val="0"/>
              </a:spcBef>
              <a:spcAft>
                <a:spcPts val="0"/>
              </a:spcAft>
              <a:buClr>
                <a:srgbClr val="000000"/>
              </a:buClr>
              <a:buSzPts val="2800"/>
              <a:buFont typeface="Plus Jakarta Sans"/>
              <a:buNone/>
              <a:defRPr sz="2800">
                <a:solidFill>
                  <a:srgbClr val="000000"/>
                </a:solidFill>
                <a:latin typeface="Plus Jakarta Sans"/>
                <a:ea typeface="Plus Jakarta Sans"/>
                <a:cs typeface="Plus Jakarta Sans"/>
                <a:sym typeface="Plus Jakarta Sans"/>
              </a:defRPr>
            </a:lvl7pPr>
            <a:lvl8pPr lvl="7" algn="ctr" rtl="0">
              <a:lnSpc>
                <a:spcPct val="100000"/>
              </a:lnSpc>
              <a:spcBef>
                <a:spcPts val="0"/>
              </a:spcBef>
              <a:spcAft>
                <a:spcPts val="0"/>
              </a:spcAft>
              <a:buClr>
                <a:srgbClr val="000000"/>
              </a:buClr>
              <a:buSzPts val="2800"/>
              <a:buFont typeface="Plus Jakarta Sans"/>
              <a:buNone/>
              <a:defRPr sz="2800">
                <a:solidFill>
                  <a:srgbClr val="000000"/>
                </a:solidFill>
                <a:latin typeface="Plus Jakarta Sans"/>
                <a:ea typeface="Plus Jakarta Sans"/>
                <a:cs typeface="Plus Jakarta Sans"/>
                <a:sym typeface="Plus Jakarta Sans"/>
              </a:defRPr>
            </a:lvl8pPr>
            <a:lvl9pPr lvl="8" algn="ctr" rtl="0">
              <a:lnSpc>
                <a:spcPct val="100000"/>
              </a:lnSpc>
              <a:spcBef>
                <a:spcPts val="0"/>
              </a:spcBef>
              <a:spcAft>
                <a:spcPts val="0"/>
              </a:spcAft>
              <a:buClr>
                <a:srgbClr val="000000"/>
              </a:buClr>
              <a:buSzPts val="2800"/>
              <a:buFont typeface="Plus Jakarta Sans"/>
              <a:buNone/>
              <a:defRPr sz="2800">
                <a:solidFill>
                  <a:srgbClr val="000000"/>
                </a:solidFill>
                <a:latin typeface="Plus Jakarta Sans"/>
                <a:ea typeface="Plus Jakarta Sans"/>
                <a:cs typeface="Plus Jakarta Sans"/>
                <a:sym typeface="Plus Jakarta Sans"/>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924000" y="2006400"/>
            <a:ext cx="4404000" cy="1130700"/>
          </a:xfrm>
          <a:prstGeom prst="rect">
            <a:avLst/>
          </a:prstGeom>
        </p:spPr>
        <p:txBody>
          <a:bodyPr spcFirstLastPara="1" wrap="square" lIns="91425" tIns="91425" rIns="91425" bIns="91425" anchor="ctr" anchorCtr="0">
            <a:normAutofit/>
          </a:bodyPr>
          <a:lstStyle>
            <a:lvl1pPr lvl="0" rtl="0">
              <a:spcBef>
                <a:spcPts val="0"/>
              </a:spcBef>
              <a:spcAft>
                <a:spcPts val="0"/>
              </a:spcAft>
              <a:buSzPts val="3300"/>
              <a:buFont typeface="Plus Jakarta Sans SemiBold"/>
              <a:buNone/>
              <a:defRPr sz="3300">
                <a:latin typeface="Plus Jakarta Sans SemiBold"/>
                <a:ea typeface="Plus Jakarta Sans SemiBold"/>
                <a:cs typeface="Plus Jakarta Sans SemiBold"/>
                <a:sym typeface="Plus Jakarta Sans SemiBold"/>
              </a:defRPr>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endParaRPr/>
          </a:p>
        </p:txBody>
      </p:sp>
      <p:sp>
        <p:nvSpPr>
          <p:cNvPr id="17" name="Google Shape;1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
        <p:nvSpPr>
          <p:cNvPr id="18" name="Google Shape;18;p4"/>
          <p:cNvSpPr/>
          <p:nvPr/>
        </p:nvSpPr>
        <p:spPr>
          <a:xfrm>
            <a:off x="1884000" y="2297400"/>
            <a:ext cx="548700" cy="54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p:nvPr/>
        </p:nvSpPr>
        <p:spPr>
          <a:xfrm>
            <a:off x="1884000" y="2371650"/>
            <a:ext cx="548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latin typeface="Plus Jakarta Sans"/>
              <a:ea typeface="Plus Jakarta Sans"/>
              <a:cs typeface="Plus Jakarta Sans"/>
              <a:sym typeface="Plus Jakarta Sans"/>
            </a:endParaRPr>
          </a:p>
        </p:txBody>
      </p:sp>
      <p:sp>
        <p:nvSpPr>
          <p:cNvPr id="20" name="Google Shape;20;p4"/>
          <p:cNvSpPr txBox="1">
            <a:spLocks noGrp="1"/>
          </p:cNvSpPr>
          <p:nvPr>
            <p:ph type="title" idx="2"/>
          </p:nvPr>
        </p:nvSpPr>
        <p:spPr>
          <a:xfrm>
            <a:off x="1602450" y="2190600"/>
            <a:ext cx="1111800" cy="7623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cxnSp>
        <p:nvCxnSpPr>
          <p:cNvPr id="21" name="Google Shape;21;p4"/>
          <p:cNvCxnSpPr/>
          <p:nvPr/>
        </p:nvCxnSpPr>
        <p:spPr>
          <a:xfrm>
            <a:off x="151358" y="4703617"/>
            <a:ext cx="8841300" cy="36000"/>
          </a:xfrm>
          <a:prstGeom prst="straightConnector1">
            <a:avLst/>
          </a:prstGeom>
          <a:noFill/>
          <a:ln w="19050" cap="flat" cmpd="sng">
            <a:solidFill>
              <a:schemeClr val="accent1"/>
            </a:solidFill>
            <a:prstDash val="solid"/>
            <a:round/>
            <a:headEnd type="none" w="med" len="med"/>
            <a:tailEnd type="none" w="med" len="med"/>
          </a:ln>
        </p:spPr>
      </p:cxnSp>
      <p:sp>
        <p:nvSpPr>
          <p:cNvPr id="22" name="Google Shape;22;p4"/>
          <p:cNvSpPr txBox="1"/>
          <p:nvPr/>
        </p:nvSpPr>
        <p:spPr>
          <a:xfrm>
            <a:off x="151350" y="4703625"/>
            <a:ext cx="368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00" b="1">
                <a:solidFill>
                  <a:schemeClr val="dk1"/>
                </a:solidFill>
                <a:latin typeface="Plus Jakarta Sans"/>
                <a:ea typeface="Plus Jakarta Sans"/>
                <a:cs typeface="Plus Jakarta Sans"/>
                <a:sym typeface="Plus Jakarta Sans"/>
              </a:rPr>
              <a:t>Bootcamp Data Consultant by Data Science Indonesia</a:t>
            </a:r>
            <a:endParaRPr b="1">
              <a:solidFill>
                <a:schemeClr val="dk1"/>
              </a:solidFill>
              <a:latin typeface="Plus Jakarta Sans"/>
              <a:ea typeface="Plus Jakarta Sans"/>
              <a:cs typeface="Plus Jakarta Sans"/>
              <a:sym typeface="Plus Jakarta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List"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873625" y="2040850"/>
            <a:ext cx="6677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Plus Jakarta Sans"/>
              <a:buNone/>
              <a:defRPr b="1">
                <a:latin typeface="Plus Jakarta Sans"/>
                <a:ea typeface="Plus Jakarta Sans"/>
                <a:cs typeface="Plus Jakarta Sans"/>
                <a:sym typeface="Plus Jakart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873625" y="2630600"/>
            <a:ext cx="6014400" cy="17061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Plus Jakarta Sans"/>
              <a:buChar char="●"/>
              <a:defRPr>
                <a:solidFill>
                  <a:schemeClr val="dk1"/>
                </a:solidFill>
                <a:latin typeface="Plus Jakarta Sans Medium"/>
                <a:ea typeface="Plus Jakarta Sans Medium"/>
                <a:cs typeface="Plus Jakarta Sans Medium"/>
                <a:sym typeface="Plus Jakarta Sans Medium"/>
              </a:defRPr>
            </a:lvl1pPr>
            <a:lvl2pPr marL="914400" lvl="1"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2pPr>
            <a:lvl3pPr marL="1371600" lvl="2"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3pPr>
            <a:lvl4pPr marL="1828800" lvl="3"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4pPr>
            <a:lvl5pPr marL="2286000" lvl="4"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5pPr>
            <a:lvl6pPr marL="2743200" lvl="5"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6pPr>
            <a:lvl7pPr marL="3200400" lvl="6"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7pPr>
            <a:lvl8pPr marL="3657600" lvl="7"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8pPr>
            <a:lvl9pPr marL="4114800" lvl="8"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9pPr>
          </a:lstStyle>
          <a:p>
            <a:endParaRPr/>
          </a:p>
        </p:txBody>
      </p:sp>
      <p:sp>
        <p:nvSpPr>
          <p:cNvPr id="26" name="Google Shape;26;p5"/>
          <p:cNvSpPr txBox="1">
            <a:spLocks noGrp="1"/>
          </p:cNvSpPr>
          <p:nvPr>
            <p:ph type="sldNum" idx="12"/>
          </p:nvPr>
        </p:nvSpPr>
        <p:spPr>
          <a:xfrm>
            <a:off x="8472458" y="4676167"/>
            <a:ext cx="548700" cy="393600"/>
          </a:xfrm>
          <a:prstGeom prst="rect">
            <a:avLst/>
          </a:prstGeom>
        </p:spPr>
        <p:txBody>
          <a:bodyPr spcFirstLastPara="1" wrap="square" lIns="91425" tIns="91425" rIns="91425" bIns="91425" anchor="ctr" anchorCtr="0">
            <a:normAutofit/>
          </a:bodyPr>
          <a:lstStyle>
            <a:lvl1pPr lvl="0" rtl="0">
              <a:buNone/>
              <a:defRPr>
                <a:latin typeface="Plus Jakarta Sans SemiBold"/>
                <a:ea typeface="Plus Jakarta Sans SemiBold"/>
                <a:cs typeface="Plus Jakarta Sans SemiBold"/>
                <a:sym typeface="Plus Jakarta Sans SemiBold"/>
              </a:defRPr>
            </a:lvl1pPr>
            <a:lvl2pPr lvl="1" rtl="0">
              <a:buNone/>
              <a:defRPr>
                <a:latin typeface="Plus Jakarta Sans SemiBold"/>
                <a:ea typeface="Plus Jakarta Sans SemiBold"/>
                <a:cs typeface="Plus Jakarta Sans SemiBold"/>
                <a:sym typeface="Plus Jakarta Sans SemiBold"/>
              </a:defRPr>
            </a:lvl2pPr>
            <a:lvl3pPr lvl="2" rtl="0">
              <a:buNone/>
              <a:defRPr>
                <a:latin typeface="Plus Jakarta Sans SemiBold"/>
                <a:ea typeface="Plus Jakarta Sans SemiBold"/>
                <a:cs typeface="Plus Jakarta Sans SemiBold"/>
                <a:sym typeface="Plus Jakarta Sans SemiBold"/>
              </a:defRPr>
            </a:lvl3pPr>
            <a:lvl4pPr lvl="3" rtl="0">
              <a:buNone/>
              <a:defRPr>
                <a:latin typeface="Plus Jakarta Sans SemiBold"/>
                <a:ea typeface="Plus Jakarta Sans SemiBold"/>
                <a:cs typeface="Plus Jakarta Sans SemiBold"/>
                <a:sym typeface="Plus Jakarta Sans SemiBold"/>
              </a:defRPr>
            </a:lvl4pPr>
            <a:lvl5pPr lvl="4" rtl="0">
              <a:buNone/>
              <a:defRPr>
                <a:latin typeface="Plus Jakarta Sans SemiBold"/>
                <a:ea typeface="Plus Jakarta Sans SemiBold"/>
                <a:cs typeface="Plus Jakarta Sans SemiBold"/>
                <a:sym typeface="Plus Jakarta Sans SemiBold"/>
              </a:defRPr>
            </a:lvl5pPr>
            <a:lvl6pPr lvl="5" rtl="0">
              <a:buNone/>
              <a:defRPr>
                <a:latin typeface="Plus Jakarta Sans SemiBold"/>
                <a:ea typeface="Plus Jakarta Sans SemiBold"/>
                <a:cs typeface="Plus Jakarta Sans SemiBold"/>
                <a:sym typeface="Plus Jakarta Sans SemiBold"/>
              </a:defRPr>
            </a:lvl6pPr>
            <a:lvl7pPr lvl="6" rtl="0">
              <a:buNone/>
              <a:defRPr>
                <a:latin typeface="Plus Jakarta Sans SemiBold"/>
                <a:ea typeface="Plus Jakarta Sans SemiBold"/>
                <a:cs typeface="Plus Jakarta Sans SemiBold"/>
                <a:sym typeface="Plus Jakarta Sans SemiBold"/>
              </a:defRPr>
            </a:lvl7pPr>
            <a:lvl8pPr lvl="7" rtl="0">
              <a:buNone/>
              <a:defRPr>
                <a:latin typeface="Plus Jakarta Sans SemiBold"/>
                <a:ea typeface="Plus Jakarta Sans SemiBold"/>
                <a:cs typeface="Plus Jakarta Sans SemiBold"/>
                <a:sym typeface="Plus Jakarta Sans SemiBold"/>
              </a:defRPr>
            </a:lvl8pPr>
            <a:lvl9pPr lvl="8" rtl="0">
              <a:buNone/>
              <a:defRPr>
                <a:latin typeface="Plus Jakarta Sans SemiBold"/>
                <a:ea typeface="Plus Jakarta Sans SemiBold"/>
                <a:cs typeface="Plus Jakarta Sans SemiBold"/>
                <a:sym typeface="Plus Jakarta Sans SemiBold"/>
              </a:defRPr>
            </a:lvl9pPr>
          </a:lstStyle>
          <a:p>
            <a:pPr marL="0" lvl="0" indent="0" algn="r" rtl="0">
              <a:spcBef>
                <a:spcPts val="0"/>
              </a:spcBef>
              <a:spcAft>
                <a:spcPts val="0"/>
              </a:spcAft>
              <a:buNone/>
            </a:pPr>
            <a:fld id="{00000000-1234-1234-1234-123412341234}" type="slidenum">
              <a:rPr lang="id"/>
              <a:t>‹#›</a:t>
            </a:fld>
            <a:endParaRPr/>
          </a:p>
        </p:txBody>
      </p:sp>
      <p:cxnSp>
        <p:nvCxnSpPr>
          <p:cNvPr id="27" name="Google Shape;27;p5"/>
          <p:cNvCxnSpPr/>
          <p:nvPr/>
        </p:nvCxnSpPr>
        <p:spPr>
          <a:xfrm>
            <a:off x="151358" y="4703617"/>
            <a:ext cx="8841300" cy="36000"/>
          </a:xfrm>
          <a:prstGeom prst="straightConnector1">
            <a:avLst/>
          </a:prstGeom>
          <a:noFill/>
          <a:ln w="19050" cap="flat" cmpd="sng">
            <a:solidFill>
              <a:schemeClr val="accent1"/>
            </a:solidFill>
            <a:prstDash val="solid"/>
            <a:round/>
            <a:headEnd type="none" w="med" len="med"/>
            <a:tailEnd type="none" w="med" len="med"/>
          </a:ln>
        </p:spPr>
      </p:cxnSp>
      <p:sp>
        <p:nvSpPr>
          <p:cNvPr id="28" name="Google Shape;28;p5"/>
          <p:cNvSpPr txBox="1"/>
          <p:nvPr/>
        </p:nvSpPr>
        <p:spPr>
          <a:xfrm>
            <a:off x="151350" y="4703625"/>
            <a:ext cx="368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00" b="1">
                <a:solidFill>
                  <a:schemeClr val="dk1"/>
                </a:solidFill>
                <a:latin typeface="Plus Jakarta Sans"/>
                <a:ea typeface="Plus Jakarta Sans"/>
                <a:cs typeface="Plus Jakarta Sans"/>
                <a:sym typeface="Plus Jakarta Sans"/>
              </a:rPr>
              <a:t>Bootcamp Data Consultant by Data Science Indonesia</a:t>
            </a:r>
            <a:endParaRPr b="1">
              <a:solidFill>
                <a:schemeClr val="dk1"/>
              </a:solidFill>
              <a:latin typeface="Plus Jakarta Sans"/>
              <a:ea typeface="Plus Jakarta Sans"/>
              <a:cs typeface="Plus Jakarta Sans"/>
              <a:sym typeface="Plus Jakarta Sans"/>
            </a:endParaRPr>
          </a:p>
        </p:txBody>
      </p:sp>
      <p:pic>
        <p:nvPicPr>
          <p:cNvPr id="29" name="Google Shape;29;p5"/>
          <p:cNvPicPr preferRelativeResize="0"/>
          <p:nvPr/>
        </p:nvPicPr>
        <p:blipFill>
          <a:blip r:embed="rId3">
            <a:alphaModFix/>
          </a:blip>
          <a:stretch>
            <a:fillRect/>
          </a:stretch>
        </p:blipFill>
        <p:spPr>
          <a:xfrm>
            <a:off x="7097175" y="2796000"/>
            <a:ext cx="1375275" cy="1375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Gambar &amp; Diagram">
  <p:cSld name="TITLE_AND_BODY_1_1">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7"/>
          <p:cNvSpPr>
            <a:spLocks noGrp="1"/>
          </p:cNvSpPr>
          <p:nvPr>
            <p:ph type="pic" idx="2"/>
          </p:nvPr>
        </p:nvSpPr>
        <p:spPr>
          <a:xfrm>
            <a:off x="412225" y="1255425"/>
            <a:ext cx="4016700" cy="3245400"/>
          </a:xfrm>
          <a:prstGeom prst="roundRect">
            <a:avLst>
              <a:gd name="adj" fmla="val 9853"/>
            </a:avLst>
          </a:prstGeom>
          <a:noFill/>
          <a:ln>
            <a:noFill/>
          </a:ln>
        </p:spPr>
      </p:sp>
      <p:sp>
        <p:nvSpPr>
          <p:cNvPr id="38" name="Google Shape;38;p7"/>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Plus Jakarta Sans"/>
              <a:buNone/>
              <a:defRPr b="1">
                <a:latin typeface="Plus Jakarta Sans"/>
                <a:ea typeface="Plus Jakarta Sans"/>
                <a:cs typeface="Plus Jakarta Sans"/>
                <a:sym typeface="Plus Jakart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
        <p:nvSpPr>
          <p:cNvPr id="40" name="Google Shape;40;p7"/>
          <p:cNvSpPr txBox="1">
            <a:spLocks noGrp="1"/>
          </p:cNvSpPr>
          <p:nvPr>
            <p:ph type="body" idx="1"/>
          </p:nvPr>
        </p:nvSpPr>
        <p:spPr>
          <a:xfrm>
            <a:off x="4598200" y="1246825"/>
            <a:ext cx="4016700" cy="32541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Plus Jakarta Sans Medium"/>
              <a:buChar char="●"/>
              <a:defRPr>
                <a:solidFill>
                  <a:schemeClr val="dk1"/>
                </a:solidFill>
                <a:latin typeface="Plus Jakarta Sans Medium"/>
                <a:ea typeface="Plus Jakarta Sans Medium"/>
                <a:cs typeface="Plus Jakarta Sans Medium"/>
                <a:sym typeface="Plus Jakarta Sans Medium"/>
              </a:defRPr>
            </a:lvl1pPr>
            <a:lvl2pPr marL="914400" lvl="1"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2pPr>
            <a:lvl3pPr marL="1371600" lvl="2"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3pPr>
            <a:lvl4pPr marL="1828800" lvl="3"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4pPr>
            <a:lvl5pPr marL="2286000" lvl="4"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5pPr>
            <a:lvl6pPr marL="2743200" lvl="5"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6pPr>
            <a:lvl7pPr marL="3200400" lvl="6"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7pPr>
            <a:lvl8pPr marL="3657600" lvl="7"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8pPr>
            <a:lvl9pPr marL="4114800" lvl="8"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9pPr>
          </a:lstStyle>
          <a:p>
            <a:endParaRPr/>
          </a:p>
        </p:txBody>
      </p:sp>
      <p:cxnSp>
        <p:nvCxnSpPr>
          <p:cNvPr id="41" name="Google Shape;41;p7"/>
          <p:cNvCxnSpPr/>
          <p:nvPr/>
        </p:nvCxnSpPr>
        <p:spPr>
          <a:xfrm>
            <a:off x="151358" y="4703617"/>
            <a:ext cx="8841300" cy="36000"/>
          </a:xfrm>
          <a:prstGeom prst="straightConnector1">
            <a:avLst/>
          </a:prstGeom>
          <a:noFill/>
          <a:ln w="19050" cap="flat" cmpd="sng">
            <a:solidFill>
              <a:schemeClr val="accent1"/>
            </a:solidFill>
            <a:prstDash val="solid"/>
            <a:round/>
            <a:headEnd type="none" w="med" len="med"/>
            <a:tailEnd type="none" w="med" len="med"/>
          </a:ln>
        </p:spPr>
      </p:cxnSp>
      <p:sp>
        <p:nvSpPr>
          <p:cNvPr id="42" name="Google Shape;42;p7"/>
          <p:cNvSpPr txBox="1"/>
          <p:nvPr/>
        </p:nvSpPr>
        <p:spPr>
          <a:xfrm>
            <a:off x="151350" y="4703625"/>
            <a:ext cx="368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00" b="1">
                <a:solidFill>
                  <a:schemeClr val="dk1"/>
                </a:solidFill>
                <a:latin typeface="Plus Jakarta Sans"/>
                <a:ea typeface="Plus Jakarta Sans"/>
                <a:cs typeface="Plus Jakarta Sans"/>
                <a:sym typeface="Plus Jakarta Sans"/>
              </a:rPr>
              <a:t>Bootcamp Data Consultant by Data Science Indonesia</a:t>
            </a:r>
            <a:endParaRPr b="1">
              <a:latin typeface="Plus Jakarta Sans"/>
              <a:ea typeface="Plus Jakarta Sans"/>
              <a:cs typeface="Plus Jakarta Sans"/>
              <a:sym typeface="Plus Jakarta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ext One Liner">
  <p:cSld name="CUSTOM">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528000" y="2065650"/>
            <a:ext cx="8088000" cy="1012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1pPr>
            <a:lvl2pPr lvl="1"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2pPr>
            <a:lvl3pPr lvl="2"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3pPr>
            <a:lvl4pPr lvl="3"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4pPr>
            <a:lvl5pPr lvl="4"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5pPr>
            <a:lvl6pPr lvl="5"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6pPr>
            <a:lvl7pPr lvl="6"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7pPr>
            <a:lvl8pPr lvl="7"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8pPr>
            <a:lvl9pPr lvl="8" algn="ctr">
              <a:spcBef>
                <a:spcPts val="0"/>
              </a:spcBef>
              <a:spcAft>
                <a:spcPts val="0"/>
              </a:spcAft>
              <a:buSzPts val="3600"/>
              <a:buFont typeface="Plus Jakarta Sans"/>
              <a:buNone/>
              <a:defRPr sz="3600" b="1">
                <a:latin typeface="Plus Jakarta Sans"/>
                <a:ea typeface="Plus Jakarta Sans"/>
                <a:cs typeface="Plus Jakarta Sans"/>
                <a:sym typeface="Plus Jakarta Sans"/>
              </a:defRPr>
            </a:lvl9pPr>
          </a:lstStyle>
          <a:p>
            <a:endParaRPr/>
          </a:p>
        </p:txBody>
      </p:sp>
      <p:pic>
        <p:nvPicPr>
          <p:cNvPr id="45" name="Google Shape;45;p8"/>
          <p:cNvPicPr preferRelativeResize="0"/>
          <p:nvPr/>
        </p:nvPicPr>
        <p:blipFill>
          <a:blip r:embed="rId3">
            <a:alphaModFix/>
          </a:blip>
          <a:stretch>
            <a:fillRect/>
          </a:stretch>
        </p:blipFill>
        <p:spPr>
          <a:xfrm>
            <a:off x="6792649" y="3430224"/>
            <a:ext cx="1203375" cy="1203375"/>
          </a:xfrm>
          <a:prstGeom prst="rect">
            <a:avLst/>
          </a:prstGeom>
          <a:noFill/>
          <a:ln>
            <a:noFill/>
          </a:ln>
        </p:spPr>
      </p:pic>
      <p:pic>
        <p:nvPicPr>
          <p:cNvPr id="46" name="Google Shape;46;p8"/>
          <p:cNvPicPr preferRelativeResize="0"/>
          <p:nvPr/>
        </p:nvPicPr>
        <p:blipFill>
          <a:blip r:embed="rId3">
            <a:alphaModFix/>
          </a:blip>
          <a:stretch>
            <a:fillRect/>
          </a:stretch>
        </p:blipFill>
        <p:spPr>
          <a:xfrm>
            <a:off x="8056150" y="4105550"/>
            <a:ext cx="703500" cy="70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Reguler">
  <p:cSld name="Content Reguler">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Plus Jakarta Sans"/>
              <a:buNone/>
              <a:defRPr b="1">
                <a:latin typeface="Plus Jakarta Sans"/>
                <a:ea typeface="Plus Jakarta Sans"/>
                <a:cs typeface="Plus Jakarta Sans"/>
                <a:sym typeface="Plus Jakart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Plus Jakarta Sans Medium"/>
              <a:buChar char="●"/>
              <a:defRPr>
                <a:solidFill>
                  <a:schemeClr val="dk1"/>
                </a:solidFill>
                <a:latin typeface="Plus Jakarta Sans Medium"/>
                <a:ea typeface="Plus Jakarta Sans Medium"/>
                <a:cs typeface="Plus Jakarta Sans Medium"/>
                <a:sym typeface="Plus Jakarta Sans Medium"/>
              </a:defRPr>
            </a:lvl1pPr>
            <a:lvl2pPr marL="914400" lvl="1"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2pPr>
            <a:lvl3pPr marL="1371600" lvl="2"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3pPr>
            <a:lvl4pPr marL="1828800" lvl="3"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4pPr>
            <a:lvl5pPr marL="2286000" lvl="4"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5pPr>
            <a:lvl6pPr marL="2743200" lvl="5"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6pPr>
            <a:lvl7pPr marL="3200400" lvl="6"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7pPr>
            <a:lvl8pPr marL="3657600" lvl="7"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8pPr>
            <a:lvl9pPr marL="4114800" lvl="8" indent="-317500" rtl="0">
              <a:spcBef>
                <a:spcPts val="0"/>
              </a:spcBef>
              <a:spcAft>
                <a:spcPts val="0"/>
              </a:spcAft>
              <a:buClr>
                <a:schemeClr val="dk1"/>
              </a:buClr>
              <a:buSzPts val="1400"/>
              <a:buFont typeface="Plus Jakarta Sans Medium"/>
              <a:buChar char="■"/>
              <a:defRPr>
                <a:solidFill>
                  <a:schemeClr val="dk1"/>
                </a:solidFill>
                <a:latin typeface="Plus Jakarta Sans Medium"/>
                <a:ea typeface="Plus Jakarta Sans Medium"/>
                <a:cs typeface="Plus Jakarta Sans Medium"/>
                <a:sym typeface="Plus Jakarta Sans Medium"/>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cxnSp>
        <p:nvCxnSpPr>
          <p:cNvPr id="34" name="Google Shape;34;p6"/>
          <p:cNvCxnSpPr/>
          <p:nvPr/>
        </p:nvCxnSpPr>
        <p:spPr>
          <a:xfrm>
            <a:off x="151358" y="4703617"/>
            <a:ext cx="8841300" cy="36000"/>
          </a:xfrm>
          <a:prstGeom prst="straightConnector1">
            <a:avLst/>
          </a:prstGeom>
          <a:noFill/>
          <a:ln w="19050" cap="flat" cmpd="sng">
            <a:solidFill>
              <a:schemeClr val="accent1"/>
            </a:solidFill>
            <a:prstDash val="solid"/>
            <a:round/>
            <a:headEnd type="none" w="med" len="med"/>
            <a:tailEnd type="none" w="med" len="med"/>
          </a:ln>
        </p:spPr>
      </p:cxnSp>
      <p:sp>
        <p:nvSpPr>
          <p:cNvPr id="35" name="Google Shape;35;p6"/>
          <p:cNvSpPr txBox="1"/>
          <p:nvPr/>
        </p:nvSpPr>
        <p:spPr>
          <a:xfrm>
            <a:off x="151350" y="4703625"/>
            <a:ext cx="368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00" b="1">
                <a:solidFill>
                  <a:schemeClr val="dk1"/>
                </a:solidFill>
                <a:latin typeface="Plus Jakarta Sans"/>
                <a:ea typeface="Plus Jakarta Sans"/>
                <a:cs typeface="Plus Jakarta Sans"/>
                <a:sym typeface="Plus Jakarta Sans"/>
              </a:rPr>
              <a:t>Bootcamp Data Consultant by Data Science Indonesia</a:t>
            </a:r>
            <a:endParaRPr sz="1000" b="1">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365559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ctrTitle"/>
          </p:nvPr>
        </p:nvSpPr>
        <p:spPr>
          <a:xfrm>
            <a:off x="2400000" y="1992000"/>
            <a:ext cx="5164500" cy="145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sz="3500" b="1" dirty="0" smtClean="0">
                <a:latin typeface="Plus Jakarta Sans"/>
                <a:ea typeface="Plus Jakarta Sans"/>
                <a:cs typeface="Plus Jakarta Sans"/>
                <a:sym typeface="Plus Jakarta Sans"/>
              </a:rPr>
              <a:t>Mini Project </a:t>
            </a:r>
            <a:br>
              <a:rPr lang="id" sz="3500" b="1" dirty="0" smtClean="0">
                <a:latin typeface="Plus Jakarta Sans"/>
                <a:ea typeface="Plus Jakarta Sans"/>
                <a:cs typeface="Plus Jakarta Sans"/>
                <a:sym typeface="Plus Jakarta Sans"/>
              </a:rPr>
            </a:br>
            <a:r>
              <a:rPr lang="id" sz="3500" b="1" dirty="0" smtClean="0">
                <a:latin typeface="Plus Jakarta Sans"/>
                <a:ea typeface="Plus Jakarta Sans"/>
                <a:cs typeface="Plus Jakarta Sans"/>
                <a:sym typeface="Plus Jakarta Sans"/>
              </a:rPr>
              <a:t>Data </a:t>
            </a:r>
            <a:r>
              <a:rPr lang="id" sz="3500" b="1" dirty="0" smtClean="0">
                <a:latin typeface="Plus Jakarta Sans"/>
                <a:ea typeface="Plus Jakarta Sans"/>
                <a:cs typeface="Plus Jakarta Sans"/>
                <a:sym typeface="Plus Jakarta Sans"/>
              </a:rPr>
              <a:t>Science</a:t>
            </a:r>
            <a:endParaRPr sz="3500" b="1" dirty="0">
              <a:latin typeface="Plus Jakarta Sans"/>
              <a:ea typeface="Plus Jakarta Sans"/>
              <a:cs typeface="Plus Jakarta Sans"/>
              <a:sym typeface="Plus Jakarta Sans"/>
            </a:endParaRPr>
          </a:p>
        </p:txBody>
      </p:sp>
      <p:sp>
        <p:nvSpPr>
          <p:cNvPr id="52" name="Google Shape;52;p9"/>
          <p:cNvSpPr txBox="1">
            <a:spLocks noGrp="1"/>
          </p:cNvSpPr>
          <p:nvPr>
            <p:ph type="subTitle" idx="1"/>
          </p:nvPr>
        </p:nvSpPr>
        <p:spPr>
          <a:xfrm>
            <a:off x="2400000" y="3385200"/>
            <a:ext cx="5544000" cy="81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sz="2500" dirty="0">
                <a:solidFill>
                  <a:schemeClr val="dk1"/>
                </a:solidFill>
              </a:rPr>
              <a:t>by </a:t>
            </a:r>
            <a:r>
              <a:rPr lang="id" sz="2500" dirty="0" smtClean="0">
                <a:solidFill>
                  <a:schemeClr val="dk1"/>
                </a:solidFill>
              </a:rPr>
              <a:t>Dwi Cahyanto</a:t>
            </a:r>
            <a:endParaRPr dirty="0"/>
          </a:p>
        </p:txBody>
      </p:sp>
      <p:sp>
        <p:nvSpPr>
          <p:cNvPr id="53" name="Google Shape;53;p9"/>
          <p:cNvSpPr txBox="1">
            <a:spLocks noGrp="1"/>
          </p:cNvSpPr>
          <p:nvPr>
            <p:ph type="subTitle" idx="1"/>
          </p:nvPr>
        </p:nvSpPr>
        <p:spPr>
          <a:xfrm>
            <a:off x="175025" y="4599000"/>
            <a:ext cx="8712000" cy="544500"/>
          </a:xfrm>
          <a:prstGeom prst="rect">
            <a:avLst/>
          </a:prstGeom>
        </p:spPr>
        <p:txBody>
          <a:bodyPr spcFirstLastPara="1" wrap="square" lIns="91425" tIns="91425" rIns="91425" bIns="91425" anchor="t" anchorCtr="0">
            <a:normAutofit fontScale="92500" lnSpcReduction="10000"/>
          </a:bodyPr>
          <a:lstStyle/>
          <a:p>
            <a:pPr marL="457200" lvl="0" indent="0" algn="r" rtl="0">
              <a:lnSpc>
                <a:spcPct val="115000"/>
              </a:lnSpc>
              <a:spcBef>
                <a:spcPts val="0"/>
              </a:spcBef>
              <a:spcAft>
                <a:spcPts val="1200"/>
              </a:spcAft>
              <a:buNone/>
            </a:pPr>
            <a:endParaRPr sz="1400">
              <a:solidFill>
                <a:schemeClr val="dk1"/>
              </a:solidFill>
            </a:endParaRPr>
          </a:p>
        </p:txBody>
      </p:sp>
      <p:pic>
        <p:nvPicPr>
          <p:cNvPr id="54" name="Google Shape;54;p9"/>
          <p:cNvPicPr preferRelativeResize="0"/>
          <p:nvPr/>
        </p:nvPicPr>
        <p:blipFill>
          <a:blip r:embed="rId3">
            <a:alphaModFix/>
          </a:blip>
          <a:stretch>
            <a:fillRect/>
          </a:stretch>
        </p:blipFill>
        <p:spPr>
          <a:xfrm>
            <a:off x="7646025" y="1593075"/>
            <a:ext cx="921000" cy="9210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Data Alerts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571" t="30758" r="5555" b="36931"/>
          <a:stretch/>
        </p:blipFill>
        <p:spPr bwMode="auto">
          <a:xfrm>
            <a:off x="809742" y="1589682"/>
            <a:ext cx="7524516" cy="169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314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Data Jams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12" t="12557" b="11111"/>
          <a:stretch/>
        </p:blipFill>
        <p:spPr bwMode="auto">
          <a:xfrm>
            <a:off x="1176563" y="1053646"/>
            <a:ext cx="6329137" cy="3138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2451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Data Irregulates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0" t="13333" b="30000"/>
          <a:stretch/>
        </p:blipFill>
        <p:spPr bwMode="auto">
          <a:xfrm>
            <a:off x="942975" y="1435930"/>
            <a:ext cx="7258050" cy="2721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1537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3924000" y="2006400"/>
            <a:ext cx="4404000" cy="1130700"/>
          </a:xfrm>
          <a:prstGeom prst="rect">
            <a:avLst/>
          </a:prstGeom>
        </p:spPr>
        <p:txBody>
          <a:bodyPr spcFirstLastPara="1" wrap="square" lIns="91425" tIns="91425" rIns="91425" bIns="91425" anchor="ctr" anchorCtr="0">
            <a:normAutofit fontScale="90000"/>
          </a:bodyPr>
          <a:lstStyle/>
          <a:p>
            <a:pPr lvl="0"/>
            <a:r>
              <a:rPr lang="en-US" dirty="0"/>
              <a:t>Data Cleansing and Preprocessing</a:t>
            </a:r>
          </a:p>
        </p:txBody>
      </p:sp>
      <p:sp>
        <p:nvSpPr>
          <p:cNvPr id="66" name="Google Shape;66;p11"/>
          <p:cNvSpPr txBox="1">
            <a:spLocks noGrp="1"/>
          </p:cNvSpPr>
          <p:nvPr>
            <p:ph type="title" idx="2"/>
          </p:nvPr>
        </p:nvSpPr>
        <p:spPr>
          <a:xfrm>
            <a:off x="1602450" y="2190600"/>
            <a:ext cx="11118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id" dirty="0"/>
              <a:t>4</a:t>
            </a:r>
            <a:endParaRPr dirty="0"/>
          </a:p>
        </p:txBody>
      </p:sp>
    </p:spTree>
    <p:extLst>
      <p:ext uri="{BB962C8B-B14F-4D97-AF65-F5344CB8AC3E}">
        <p14:creationId xmlns:p14="http://schemas.microsoft.com/office/powerpoint/2010/main" val="1380059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Cleansing Data Jams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834" t="42593" r="71250" b="21296"/>
          <a:stretch/>
        </p:blipFill>
        <p:spPr bwMode="auto">
          <a:xfrm>
            <a:off x="572770" y="1314450"/>
            <a:ext cx="2402840"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40100" y="1711855"/>
            <a:ext cx="3467100" cy="523220"/>
          </a:xfrm>
          <a:prstGeom prst="rect">
            <a:avLst/>
          </a:prstGeom>
          <a:noFill/>
        </p:spPr>
        <p:txBody>
          <a:bodyPr wrap="square" rtlCol="0">
            <a:spAutoFit/>
          </a:bodyPr>
          <a:lstStyle/>
          <a:p>
            <a:r>
              <a:rPr lang="en-US" dirty="0" smtClean="0"/>
              <a:t>Terdapat 2443 data null dari total 301995 data yang tersedia  </a:t>
            </a:r>
          </a:p>
        </p:txBody>
      </p:sp>
      <p:sp>
        <p:nvSpPr>
          <p:cNvPr id="8" name="TextBox 7"/>
          <p:cNvSpPr txBox="1"/>
          <p:nvPr/>
        </p:nvSpPr>
        <p:spPr>
          <a:xfrm>
            <a:off x="3308350" y="2414915"/>
            <a:ext cx="3467100" cy="523220"/>
          </a:xfrm>
          <a:prstGeom prst="rect">
            <a:avLst/>
          </a:prstGeom>
          <a:noFill/>
        </p:spPr>
        <p:txBody>
          <a:bodyPr wrap="square" rtlCol="0">
            <a:spAutoFit/>
          </a:bodyPr>
          <a:lstStyle/>
          <a:p>
            <a:r>
              <a:rPr lang="en-US" dirty="0" smtClean="0"/>
              <a:t>Untuk mengatasinya maka di hapus null tersebut dengan perintah null</a:t>
            </a:r>
          </a:p>
        </p:txBody>
      </p:sp>
    </p:spTree>
    <p:extLst>
      <p:ext uri="{BB962C8B-B14F-4D97-AF65-F5344CB8AC3E}">
        <p14:creationId xmlns:p14="http://schemas.microsoft.com/office/powerpoint/2010/main" val="4182275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Feature engineering Data Jams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 name="TextBox 1"/>
          <p:cNvSpPr txBox="1"/>
          <p:nvPr/>
        </p:nvSpPr>
        <p:spPr>
          <a:xfrm>
            <a:off x="4449975" y="1479034"/>
            <a:ext cx="3467100" cy="1384995"/>
          </a:xfrm>
          <a:prstGeom prst="rect">
            <a:avLst/>
          </a:prstGeom>
          <a:noFill/>
        </p:spPr>
        <p:txBody>
          <a:bodyPr wrap="square" rtlCol="0">
            <a:spAutoFit/>
          </a:bodyPr>
          <a:lstStyle/>
          <a:p>
            <a:r>
              <a:rPr lang="en-US" dirty="0" smtClean="0"/>
              <a:t>Data di kelompokan dimana saat kejadian terjadi dengan membagi bergantung dari:</a:t>
            </a:r>
          </a:p>
          <a:p>
            <a:pPr marL="400050" indent="-400050">
              <a:buFont typeface="+mj-lt"/>
              <a:buAutoNum type="arabicPeriod"/>
            </a:pPr>
            <a:r>
              <a:rPr lang="en-US" dirty="0" smtClean="0"/>
              <a:t>Weekend</a:t>
            </a:r>
          </a:p>
          <a:p>
            <a:pPr marL="400050" indent="-400050">
              <a:buFont typeface="+mj-lt"/>
              <a:buAutoNum type="arabicPeriod"/>
            </a:pPr>
            <a:r>
              <a:rPr lang="en-US" dirty="0" smtClean="0"/>
              <a:t>Waktu saat terjadi (siang, sore dan malam)</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095" t="34991" b="22257"/>
          <a:stretch/>
        </p:blipFill>
        <p:spPr bwMode="auto">
          <a:xfrm>
            <a:off x="428561" y="1479034"/>
            <a:ext cx="3675467" cy="2394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0216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D</a:t>
            </a:r>
            <a:r>
              <a:rPr lang="id" dirty="0" smtClean="0"/>
              <a:t>ata selection Data Jams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 name="TextBox 1"/>
          <p:cNvSpPr txBox="1"/>
          <p:nvPr/>
        </p:nvSpPr>
        <p:spPr>
          <a:xfrm>
            <a:off x="501649" y="1231384"/>
            <a:ext cx="8121649" cy="738664"/>
          </a:xfrm>
          <a:prstGeom prst="rect">
            <a:avLst/>
          </a:prstGeom>
          <a:noFill/>
        </p:spPr>
        <p:txBody>
          <a:bodyPr wrap="square" rtlCol="0">
            <a:spAutoFit/>
          </a:bodyPr>
          <a:lstStyle/>
          <a:p>
            <a:r>
              <a:rPr lang="en-US" dirty="0"/>
              <a:t>- drop Unnamed: </a:t>
            </a:r>
            <a:r>
              <a:rPr lang="en-US" dirty="0" smtClean="0"/>
              <a:t>0,kemendagri_kabupaten_kode</a:t>
            </a:r>
            <a:endParaRPr lang="en-US" dirty="0"/>
          </a:p>
          <a:p>
            <a:r>
              <a:rPr lang="en-US" dirty="0"/>
              <a:t>- drop time, </a:t>
            </a:r>
            <a:r>
              <a:rPr lang="en-US" dirty="0" err="1"/>
              <a:t>kemendagri_kabupaten_nama</a:t>
            </a:r>
            <a:r>
              <a:rPr lang="en-US" dirty="0"/>
              <a:t>, geometry, date, </a:t>
            </a:r>
            <a:r>
              <a:rPr lang="en-US" dirty="0" err="1"/>
              <a:t>month_name</a:t>
            </a:r>
            <a:r>
              <a:rPr lang="en-US" dirty="0"/>
              <a:t>, </a:t>
            </a:r>
            <a:r>
              <a:rPr lang="en-US" dirty="0" err="1"/>
              <a:t>date_month</a:t>
            </a:r>
            <a:endParaRPr lang="en-US" dirty="0"/>
          </a:p>
          <a:p>
            <a:r>
              <a:rPr lang="en-US" dirty="0"/>
              <a:t>- change level &amp; hour to object</a:t>
            </a:r>
            <a:endParaRPr lang="en-US" dirty="0" smtClean="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125" t="27408" r="2083" b="40740"/>
          <a:stretch/>
        </p:blipFill>
        <p:spPr bwMode="auto">
          <a:xfrm>
            <a:off x="393699" y="2145816"/>
            <a:ext cx="8229600" cy="1738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5239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Cleaning</a:t>
            </a:r>
            <a:r>
              <a:rPr lang="id" dirty="0" smtClean="0"/>
              <a:t> Data Alerts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125" t="23672" r="72812" b="50000"/>
          <a:stretch/>
        </p:blipFill>
        <p:spPr bwMode="auto">
          <a:xfrm>
            <a:off x="515946" y="1242862"/>
            <a:ext cx="1884354" cy="198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660073" y="1393980"/>
            <a:ext cx="2692044" cy="307777"/>
          </a:xfrm>
          <a:prstGeom prst="rect">
            <a:avLst/>
          </a:prstGeom>
          <a:noFill/>
        </p:spPr>
        <p:txBody>
          <a:bodyPr wrap="square" rtlCol="0">
            <a:spAutoFit/>
          </a:bodyPr>
          <a:lstStyle/>
          <a:p>
            <a:r>
              <a:rPr lang="en-US" dirty="0" smtClean="0"/>
              <a:t>Data sudah bersih dari null</a:t>
            </a:r>
            <a:endParaRPr lang="en-US" dirty="0"/>
          </a:p>
        </p:txBody>
      </p:sp>
    </p:spTree>
    <p:extLst>
      <p:ext uri="{BB962C8B-B14F-4D97-AF65-F5344CB8AC3E}">
        <p14:creationId xmlns:p14="http://schemas.microsoft.com/office/powerpoint/2010/main" val="2672915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Feature engineering</a:t>
            </a:r>
            <a:r>
              <a:rPr lang="id" dirty="0" smtClean="0"/>
              <a:t> Data Alerts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 name="TextBox 3"/>
          <p:cNvSpPr txBox="1"/>
          <p:nvPr/>
        </p:nvSpPr>
        <p:spPr>
          <a:xfrm>
            <a:off x="5803431" y="2951806"/>
            <a:ext cx="2692044" cy="1384995"/>
          </a:xfrm>
          <a:prstGeom prst="rect">
            <a:avLst/>
          </a:prstGeom>
          <a:noFill/>
        </p:spPr>
        <p:txBody>
          <a:bodyPr wrap="square" rtlCol="0">
            <a:spAutoFit/>
          </a:bodyPr>
          <a:lstStyle/>
          <a:p>
            <a:r>
              <a:rPr lang="en-US" dirty="0"/>
              <a:t>Data di kelompokan dimana saat kejadian terjadi dengan membagi bergantung dari:</a:t>
            </a:r>
          </a:p>
          <a:p>
            <a:pPr marL="400050" indent="-400050">
              <a:buFont typeface="+mj-lt"/>
              <a:buAutoNum type="arabicPeriod"/>
            </a:pPr>
            <a:r>
              <a:rPr lang="en-US" dirty="0"/>
              <a:t>Weekend</a:t>
            </a:r>
          </a:p>
          <a:p>
            <a:pPr marL="400050" indent="-400050">
              <a:buFont typeface="+mj-lt"/>
              <a:buAutoNum type="arabicPeriod"/>
            </a:pPr>
            <a:r>
              <a:rPr lang="en-US" dirty="0"/>
              <a:t>Waktu saat terjadi (siang, sore dan malam)</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125" t="73333" r="22656" b="7778"/>
          <a:stretch/>
        </p:blipFill>
        <p:spPr bwMode="auto">
          <a:xfrm>
            <a:off x="471714" y="1339772"/>
            <a:ext cx="8403771" cy="139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4695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Cleaning</a:t>
            </a:r>
            <a:r>
              <a:rPr lang="id" dirty="0" smtClean="0"/>
              <a:t> Data Irregulates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 name="TextBox 3"/>
          <p:cNvSpPr txBox="1"/>
          <p:nvPr/>
        </p:nvSpPr>
        <p:spPr>
          <a:xfrm>
            <a:off x="3358573" y="1310452"/>
            <a:ext cx="2692044" cy="523220"/>
          </a:xfrm>
          <a:prstGeom prst="rect">
            <a:avLst/>
          </a:prstGeom>
          <a:noFill/>
        </p:spPr>
        <p:txBody>
          <a:bodyPr wrap="square" rtlCol="0">
            <a:spAutoFit/>
          </a:bodyPr>
          <a:lstStyle/>
          <a:p>
            <a:r>
              <a:rPr lang="en-US" dirty="0" smtClean="0"/>
              <a:t>Feature </a:t>
            </a:r>
            <a:r>
              <a:rPr lang="en-US" dirty="0" err="1" smtClean="0"/>
              <a:t>cause_type</a:t>
            </a:r>
            <a:r>
              <a:rPr lang="en-US" dirty="0" smtClean="0"/>
              <a:t> di drop dari data set</a:t>
            </a:r>
            <a:endParaRPr lang="en-US"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92" t="26526" r="71984" b="42293"/>
          <a:stretch/>
        </p:blipFill>
        <p:spPr bwMode="auto">
          <a:xfrm>
            <a:off x="464456" y="1277257"/>
            <a:ext cx="2656115" cy="32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449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3924000" y="2006400"/>
            <a:ext cx="4404000" cy="113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id" dirty="0" smtClean="0"/>
              <a:t>Objektif dan latar belakang</a:t>
            </a:r>
            <a:endParaRPr dirty="0"/>
          </a:p>
        </p:txBody>
      </p:sp>
      <p:sp>
        <p:nvSpPr>
          <p:cNvPr id="66" name="Google Shape;66;p11"/>
          <p:cNvSpPr txBox="1">
            <a:spLocks noGrp="1"/>
          </p:cNvSpPr>
          <p:nvPr>
            <p:ph type="title" idx="2"/>
          </p:nvPr>
        </p:nvSpPr>
        <p:spPr>
          <a:xfrm>
            <a:off x="1602450" y="2190600"/>
            <a:ext cx="11118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id"/>
              <a:t>1</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Feature engineering </a:t>
            </a:r>
            <a:r>
              <a:rPr lang="id" dirty="0" smtClean="0"/>
              <a:t>Irregulates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708" t="17825" b="12037"/>
          <a:stretch/>
        </p:blipFill>
        <p:spPr bwMode="auto">
          <a:xfrm>
            <a:off x="457200" y="1310452"/>
            <a:ext cx="3396605" cy="2833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449975" y="1479034"/>
            <a:ext cx="3467100" cy="1384995"/>
          </a:xfrm>
          <a:prstGeom prst="rect">
            <a:avLst/>
          </a:prstGeom>
          <a:noFill/>
        </p:spPr>
        <p:txBody>
          <a:bodyPr wrap="square" rtlCol="0">
            <a:spAutoFit/>
          </a:bodyPr>
          <a:lstStyle/>
          <a:p>
            <a:r>
              <a:rPr lang="en-US" dirty="0" smtClean="0"/>
              <a:t>Data di kelompokan dimana saat kejadian terjadi dengan membagi bergantung dari:</a:t>
            </a:r>
          </a:p>
          <a:p>
            <a:pPr marL="400050" indent="-400050">
              <a:buFont typeface="+mj-lt"/>
              <a:buAutoNum type="arabicPeriod"/>
            </a:pPr>
            <a:r>
              <a:rPr lang="en-US" dirty="0" smtClean="0"/>
              <a:t>Weekend</a:t>
            </a:r>
          </a:p>
          <a:p>
            <a:pPr marL="400050" indent="-400050">
              <a:buFont typeface="+mj-lt"/>
              <a:buAutoNum type="arabicPeriod"/>
            </a:pPr>
            <a:r>
              <a:rPr lang="en-US" dirty="0" smtClean="0"/>
              <a:t>Waktu saat terjadi (siang, sore dan malam)</a:t>
            </a:r>
          </a:p>
        </p:txBody>
      </p:sp>
    </p:spTree>
    <p:extLst>
      <p:ext uri="{BB962C8B-B14F-4D97-AF65-F5344CB8AC3E}">
        <p14:creationId xmlns:p14="http://schemas.microsoft.com/office/powerpoint/2010/main" val="31005851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Data selection  </a:t>
            </a:r>
            <a:r>
              <a:rPr lang="id" dirty="0" smtClean="0"/>
              <a:t>Irregulates</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541" t="36852" b="29629"/>
          <a:stretch/>
        </p:blipFill>
        <p:spPr bwMode="auto">
          <a:xfrm>
            <a:off x="730962" y="1197351"/>
            <a:ext cx="7682075" cy="1675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1530" y="3143250"/>
            <a:ext cx="5353050" cy="738664"/>
          </a:xfrm>
          <a:prstGeom prst="rect">
            <a:avLst/>
          </a:prstGeom>
          <a:noFill/>
        </p:spPr>
        <p:txBody>
          <a:bodyPr wrap="square" rtlCol="0">
            <a:spAutoFit/>
          </a:bodyPr>
          <a:lstStyle/>
          <a:p>
            <a:r>
              <a:rPr lang="en-US" dirty="0" smtClean="0"/>
              <a:t>Hapus feature: 'id</a:t>
            </a:r>
            <a:r>
              <a:rPr lang="en-US" dirty="0"/>
              <a:t>', '</a:t>
            </a:r>
            <a:r>
              <a:rPr lang="en-US" dirty="0" err="1"/>
              <a:t>kemendagri_kabupaten_kode</a:t>
            </a:r>
            <a:r>
              <a:rPr lang="en-US" dirty="0" smtClean="0"/>
              <a:t>'</a:t>
            </a:r>
            <a:endParaRPr lang="en-US" dirty="0"/>
          </a:p>
          <a:p>
            <a:r>
              <a:rPr lang="en-US" dirty="0" smtClean="0"/>
              <a:t>'</a:t>
            </a:r>
            <a:r>
              <a:rPr lang="en-US" dirty="0" err="1" smtClean="0"/>
              <a:t>kemendagri_kabupaten_nama</a:t>
            </a:r>
            <a:r>
              <a:rPr lang="en-US" dirty="0"/>
              <a:t>', '</a:t>
            </a:r>
            <a:r>
              <a:rPr lang="en-US" dirty="0" err="1"/>
              <a:t>avg_location</a:t>
            </a:r>
            <a:r>
              <a:rPr lang="en-US" dirty="0" smtClean="0"/>
              <a:t>', 'date'</a:t>
            </a:r>
            <a:endParaRPr lang="en-US" dirty="0"/>
          </a:p>
          <a:p>
            <a:endParaRPr lang="en-US" dirty="0"/>
          </a:p>
        </p:txBody>
      </p:sp>
    </p:spTree>
    <p:extLst>
      <p:ext uri="{BB962C8B-B14F-4D97-AF65-F5344CB8AC3E}">
        <p14:creationId xmlns:p14="http://schemas.microsoft.com/office/powerpoint/2010/main" val="2139709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3924000" y="2006400"/>
            <a:ext cx="4404000" cy="1130700"/>
          </a:xfrm>
          <a:prstGeom prst="rect">
            <a:avLst/>
          </a:prstGeom>
        </p:spPr>
        <p:txBody>
          <a:bodyPr spcFirstLastPara="1" wrap="square" lIns="91425" tIns="91425" rIns="91425" bIns="91425" anchor="ctr" anchorCtr="0">
            <a:normAutofit fontScale="90000"/>
          </a:bodyPr>
          <a:lstStyle/>
          <a:p>
            <a:pPr lvl="0"/>
            <a:r>
              <a:rPr lang="en-US" dirty="0" smtClean="0"/>
              <a:t>Modeling &amp; Evaluation</a:t>
            </a:r>
            <a:endParaRPr lang="en-US" dirty="0"/>
          </a:p>
        </p:txBody>
      </p:sp>
      <p:sp>
        <p:nvSpPr>
          <p:cNvPr id="66" name="Google Shape;66;p11"/>
          <p:cNvSpPr txBox="1">
            <a:spLocks noGrp="1"/>
          </p:cNvSpPr>
          <p:nvPr>
            <p:ph type="title" idx="2"/>
          </p:nvPr>
        </p:nvSpPr>
        <p:spPr>
          <a:xfrm>
            <a:off x="1602450" y="2190600"/>
            <a:ext cx="11118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id" dirty="0" smtClean="0"/>
              <a:t>5</a:t>
            </a:r>
            <a:endParaRPr dirty="0"/>
          </a:p>
        </p:txBody>
      </p:sp>
    </p:spTree>
    <p:extLst>
      <p:ext uri="{BB962C8B-B14F-4D97-AF65-F5344CB8AC3E}">
        <p14:creationId xmlns:p14="http://schemas.microsoft.com/office/powerpoint/2010/main" val="19529164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Data modeling</a:t>
            </a:r>
            <a:endParaRPr dirty="0"/>
          </a:p>
        </p:txBody>
      </p:sp>
      <p:sp>
        <p:nvSpPr>
          <p:cNvPr id="6" name="TextBox 5"/>
          <p:cNvSpPr txBox="1"/>
          <p:nvPr/>
        </p:nvSpPr>
        <p:spPr>
          <a:xfrm>
            <a:off x="426720" y="1043940"/>
            <a:ext cx="5593080" cy="3108543"/>
          </a:xfrm>
          <a:prstGeom prst="rect">
            <a:avLst/>
          </a:prstGeom>
          <a:noFill/>
        </p:spPr>
        <p:txBody>
          <a:bodyPr wrap="square" rtlCol="0">
            <a:spAutoFit/>
          </a:bodyPr>
          <a:lstStyle/>
          <a:p>
            <a:r>
              <a:rPr lang="en-US" dirty="0"/>
              <a:t>Data modeling dalam data science adalah proses membangun suatu representasi formal atau matematis dari suatu sistem atau situasi yang diinginkan untuk dipelajari atau diprediksi berdasarkan data yang diperoleh. Dalam konteks data science, data modeling berarti membuat model matematis atau </a:t>
            </a:r>
            <a:r>
              <a:rPr lang="en-US" dirty="0" err="1"/>
              <a:t>algoritma</a:t>
            </a:r>
            <a:r>
              <a:rPr lang="en-US" dirty="0"/>
              <a:t> yang dapat digunakan untuk mempelajari pola dalam data atau memprediksi hasil yang diinginkan dari data yang diberikan.</a:t>
            </a:r>
          </a:p>
          <a:p>
            <a:endParaRPr lang="en-US" dirty="0"/>
          </a:p>
          <a:p>
            <a:r>
              <a:rPr lang="en-US" dirty="0"/>
              <a:t>Data modeling dapat dilakukan dalam berbagai bentuk, termasuk model regresi, model klasifikasi, model clustering, dan model asosiasi. Setiap jenis model ini memiliki pendekatan yang berbeda untuk menganalisis data dan dapat digunakan dalam berbagai aplikasi data science, seperti prediksi, klasifikasi, segmentasi pelanggan, atau </a:t>
            </a:r>
            <a:r>
              <a:rPr lang="en-US" dirty="0" err="1"/>
              <a:t>pengoptimalan</a:t>
            </a:r>
            <a:r>
              <a:rPr lang="en-US" dirty="0"/>
              <a:t>.</a:t>
            </a:r>
          </a:p>
        </p:txBody>
      </p:sp>
    </p:spTree>
    <p:extLst>
      <p:ext uri="{BB962C8B-B14F-4D97-AF65-F5344CB8AC3E}">
        <p14:creationId xmlns:p14="http://schemas.microsoft.com/office/powerpoint/2010/main" val="2723964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Dalam penelitian ini KNN digunakan dalam modeling</a:t>
            </a:r>
            <a:endParaRPr dirty="0"/>
          </a:p>
        </p:txBody>
      </p:sp>
      <p:sp>
        <p:nvSpPr>
          <p:cNvPr id="2" name="TextBox 1"/>
          <p:cNvSpPr txBox="1"/>
          <p:nvPr/>
        </p:nvSpPr>
        <p:spPr>
          <a:xfrm>
            <a:off x="441960" y="1409700"/>
            <a:ext cx="4930140" cy="2677656"/>
          </a:xfrm>
          <a:prstGeom prst="rect">
            <a:avLst/>
          </a:prstGeom>
          <a:noFill/>
        </p:spPr>
        <p:txBody>
          <a:bodyPr wrap="square" rtlCol="0">
            <a:spAutoFit/>
          </a:bodyPr>
          <a:lstStyle/>
          <a:p>
            <a:r>
              <a:rPr lang="en-US" dirty="0"/>
              <a:t>K-Nearest Neighbors (KNN) adalah </a:t>
            </a:r>
            <a:r>
              <a:rPr lang="en-US" dirty="0" err="1"/>
              <a:t>algoritma</a:t>
            </a:r>
            <a:r>
              <a:rPr lang="en-US" dirty="0"/>
              <a:t> machine learning yang digunakan dalam data science untuk klasifikasi dan regresi. KNN adalah </a:t>
            </a:r>
            <a:r>
              <a:rPr lang="en-US" dirty="0" err="1"/>
              <a:t>algoritma</a:t>
            </a:r>
            <a:r>
              <a:rPr lang="en-US" dirty="0"/>
              <a:t> supervised learning, yang berarti modelnya dibuat berdasarkan data yang sudah </a:t>
            </a:r>
            <a:r>
              <a:rPr lang="en-US" dirty="0" err="1"/>
              <a:t>dilabeli</a:t>
            </a:r>
            <a:r>
              <a:rPr lang="en-US" dirty="0"/>
              <a:t>.</a:t>
            </a:r>
          </a:p>
          <a:p>
            <a:endParaRPr lang="en-US" dirty="0"/>
          </a:p>
          <a:p>
            <a:r>
              <a:rPr lang="en-US" dirty="0"/>
              <a:t>Konsep dasar dari </a:t>
            </a:r>
            <a:r>
              <a:rPr lang="en-US" dirty="0" err="1"/>
              <a:t>algoritma</a:t>
            </a:r>
            <a:r>
              <a:rPr lang="en-US" dirty="0"/>
              <a:t> KNN adalah mencari k titik terdekat dari suatu titik data yang belum diketahui kelasnya, kemudian mengklasifikasikan titik tersebut berdasarkan mayoritas kelas dari titik-titik terdekat tersebut. Jadi, nilai k adalah jumlah titik terdekat yang digunakan untuk membuat prediksi.</a:t>
            </a:r>
          </a:p>
        </p:txBody>
      </p:sp>
      <p:pic>
        <p:nvPicPr>
          <p:cNvPr id="13314" name="Picture 2" descr="Yuk Kenali Apa itu Algoritma K-Nearest Neighbors (KNN) - Trivu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475" y="1409700"/>
            <a:ext cx="3070225" cy="2183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364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Modeling data dilakukan menjadi 3 data yang terpisah</a:t>
            </a:r>
            <a:endParaRPr dirty="0"/>
          </a:p>
        </p:txBody>
      </p:sp>
      <p:sp>
        <p:nvSpPr>
          <p:cNvPr id="2" name="TextBox 1"/>
          <p:cNvSpPr txBox="1"/>
          <p:nvPr/>
        </p:nvSpPr>
        <p:spPr>
          <a:xfrm>
            <a:off x="441959" y="1409700"/>
            <a:ext cx="7660641" cy="2677656"/>
          </a:xfrm>
          <a:prstGeom prst="rect">
            <a:avLst/>
          </a:prstGeom>
          <a:noFill/>
        </p:spPr>
        <p:txBody>
          <a:bodyPr wrap="square" rtlCol="0">
            <a:spAutoFit/>
          </a:bodyPr>
          <a:lstStyle/>
          <a:p>
            <a:r>
              <a:rPr lang="en-US" dirty="0"/>
              <a:t>ada beberapa alasan mengapa dalam beberapa kasus data science melakukan modeling yang terpisah pada data yang ada, antara lain</a:t>
            </a:r>
            <a:r>
              <a:rPr lang="en-US" dirty="0" smtClean="0"/>
              <a:t>:</a:t>
            </a:r>
          </a:p>
          <a:p>
            <a:pPr marL="342900" indent="-342900">
              <a:buFont typeface="+mj-lt"/>
              <a:buAutoNum type="arabicPeriod"/>
            </a:pPr>
            <a:r>
              <a:rPr lang="en-US" dirty="0"/>
              <a:t>Data yang kompleks: Data science seringkali bekerja dengan data yang sangat besar, kompleks, dan heterogen, seperti data yang berasal dari berbagai sumber dan format. Maka, membangun model pada data yang telah digabungkan secara langsung mungkin tidak praktis atau bahkan tidak mungkin untuk dilakukan</a:t>
            </a:r>
            <a:r>
              <a:rPr lang="en-US" dirty="0" smtClean="0"/>
              <a:t>.</a:t>
            </a:r>
          </a:p>
          <a:p>
            <a:pPr marL="342900" indent="-342900">
              <a:buFont typeface="+mj-lt"/>
              <a:buAutoNum type="arabicPeriod"/>
            </a:pPr>
            <a:r>
              <a:rPr lang="en-US" dirty="0"/>
              <a:t>Model yang lebih efektif: Dalam beberapa kasus, memodelkan data terpisah dapat menghasilkan model yang lebih efektif dan akurat. Misalnya, ketika memprediksi harga rumah berdasarkan lokasi, ukuran, dan fitur lainnya, memodelkan setiap fitur secara terpisah dapat membantu mengidentifikasi pola yang lebih spesifik dalam setiap fitur dan menghasilkan model yang lebih akurat.</a:t>
            </a:r>
          </a:p>
          <a:p>
            <a:endParaRPr lang="en-US" dirty="0"/>
          </a:p>
        </p:txBody>
      </p:sp>
    </p:spTree>
    <p:extLst>
      <p:ext uri="{BB962C8B-B14F-4D97-AF65-F5344CB8AC3E}">
        <p14:creationId xmlns:p14="http://schemas.microsoft.com/office/powerpoint/2010/main" val="392934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Hasil dari modeling data menggunakan KNN dari Data alerts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700213"/>
            <a:ext cx="4934729"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892800" y="1700213"/>
            <a:ext cx="3009900" cy="523220"/>
          </a:xfrm>
          <a:prstGeom prst="rect">
            <a:avLst/>
          </a:prstGeom>
          <a:noFill/>
        </p:spPr>
        <p:txBody>
          <a:bodyPr wrap="square" rtlCol="0">
            <a:spAutoFit/>
          </a:bodyPr>
          <a:lstStyle/>
          <a:p>
            <a:r>
              <a:rPr lang="en-US" dirty="0" smtClean="0"/>
              <a:t>Dari model tersebut didapatkan Max </a:t>
            </a:r>
            <a:r>
              <a:rPr lang="en-US" dirty="0"/>
              <a:t>test </a:t>
            </a:r>
            <a:r>
              <a:rPr lang="en-US" dirty="0" smtClean="0"/>
              <a:t>score 92.10% </a:t>
            </a:r>
            <a:endParaRPr lang="en-US" dirty="0"/>
          </a:p>
        </p:txBody>
      </p:sp>
    </p:spTree>
    <p:extLst>
      <p:ext uri="{BB962C8B-B14F-4D97-AF65-F5344CB8AC3E}">
        <p14:creationId xmlns:p14="http://schemas.microsoft.com/office/powerpoint/2010/main" val="13114142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Hasil dari modeling data menggunakan KNN dari Data alerts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 y="1447800"/>
            <a:ext cx="3698875" cy="303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056" t="54753" r="64028" b="29814"/>
          <a:stretch/>
        </p:blipFill>
        <p:spPr bwMode="auto">
          <a:xfrm>
            <a:off x="4241800" y="3143032"/>
            <a:ext cx="2782824" cy="105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241800" y="1327150"/>
            <a:ext cx="4521200" cy="1815882"/>
          </a:xfrm>
          <a:prstGeom prst="rect">
            <a:avLst/>
          </a:prstGeom>
          <a:noFill/>
        </p:spPr>
        <p:txBody>
          <a:bodyPr wrap="square" rtlCol="0">
            <a:spAutoFit/>
          </a:bodyPr>
          <a:lstStyle/>
          <a:p>
            <a:r>
              <a:rPr lang="en-US" dirty="0"/>
              <a:t>Output tersebut adalah hasil evaluasi performa sebuah model klasifikasi dengan metrik precision, recall, f1-score, dan beberapa metrik lainnya. Model tersebut memiliki dua kelas, dengan kelas 1 memiliki tingkat akurasi yang tinggi dan kelas 0 tidak memiliki prediksi benar positif. Model secara keseluruhan memiliki tingkat akurasi yang cukup tinggi, ditunjukkan oleh nilai accuracy sebesar 0.92.</a:t>
            </a:r>
          </a:p>
        </p:txBody>
      </p:sp>
    </p:spTree>
    <p:extLst>
      <p:ext uri="{BB962C8B-B14F-4D97-AF65-F5344CB8AC3E}">
        <p14:creationId xmlns:p14="http://schemas.microsoft.com/office/powerpoint/2010/main" val="10590125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Hasil dari modeling data menggunakan KNN dari Data alerts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1616074"/>
            <a:ext cx="3487087" cy="251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241800" y="1778000"/>
            <a:ext cx="4241800" cy="2031325"/>
          </a:xfrm>
          <a:prstGeom prst="rect">
            <a:avLst/>
          </a:prstGeom>
          <a:noFill/>
        </p:spPr>
        <p:txBody>
          <a:bodyPr wrap="square" rtlCol="0">
            <a:spAutoFit/>
          </a:bodyPr>
          <a:lstStyle/>
          <a:p>
            <a:r>
              <a:rPr lang="en-US" dirty="0"/>
              <a:t>Nilai AUC sebesar 0.5571428571428572 menunjukkan bahwa model klasifikasi biner memiliki kemampuan diskriminasi yang rendah dalam membedakan antara kelas positif dan negatif. Semakin besar nilai AUC, semakin baik performa model, dan sebaliknya semakin kecil nilai AUC, semakin buruk performa model. Dalam hal ini, nilai AUC yang rendah menunjukkan performa model yang buruk.</a:t>
            </a:r>
          </a:p>
        </p:txBody>
      </p:sp>
    </p:spTree>
    <p:extLst>
      <p:ext uri="{BB962C8B-B14F-4D97-AF65-F5344CB8AC3E}">
        <p14:creationId xmlns:p14="http://schemas.microsoft.com/office/powerpoint/2010/main" val="25036172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Hasil dari modeling data menggunakan KNN dari Data alerts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 name="TextBox 1"/>
          <p:cNvSpPr txBox="1"/>
          <p:nvPr/>
        </p:nvSpPr>
        <p:spPr>
          <a:xfrm>
            <a:off x="330200" y="1340366"/>
            <a:ext cx="4241800" cy="369332"/>
          </a:xfrm>
          <a:prstGeom prst="rect">
            <a:avLst/>
          </a:prstGeom>
          <a:noFill/>
        </p:spPr>
        <p:txBody>
          <a:bodyPr wrap="square" rtlCol="0">
            <a:spAutoFit/>
          </a:bodyPr>
          <a:lstStyle/>
          <a:p>
            <a:r>
              <a:rPr lang="en-US" sz="1800" b="1" dirty="0" err="1"/>
              <a:t>Hyperparameter</a:t>
            </a:r>
            <a:r>
              <a:rPr lang="en-US" sz="1800" b="1" dirty="0"/>
              <a:t> optimization</a:t>
            </a:r>
          </a:p>
        </p:txBody>
      </p:sp>
      <p:sp>
        <p:nvSpPr>
          <p:cNvPr id="5" name="TextBox 4"/>
          <p:cNvSpPr txBox="1"/>
          <p:nvPr/>
        </p:nvSpPr>
        <p:spPr>
          <a:xfrm>
            <a:off x="399651" y="3389215"/>
            <a:ext cx="7607300" cy="1200329"/>
          </a:xfrm>
          <a:prstGeom prst="rect">
            <a:avLst/>
          </a:prstGeom>
          <a:noFill/>
        </p:spPr>
        <p:txBody>
          <a:bodyPr wrap="square" rtlCol="0">
            <a:spAutoFit/>
          </a:bodyPr>
          <a:lstStyle/>
          <a:p>
            <a:r>
              <a:rPr lang="en-US" sz="1200" dirty="0" err="1"/>
              <a:t>Hyperparameter</a:t>
            </a:r>
            <a:r>
              <a:rPr lang="en-US" sz="1200" dirty="0"/>
              <a:t> optimization adalah proses untuk mencari kombinasi nilai </a:t>
            </a:r>
            <a:r>
              <a:rPr lang="en-US" sz="1200" dirty="0" err="1"/>
              <a:t>hyperparameter</a:t>
            </a:r>
            <a:r>
              <a:rPr lang="en-US" sz="1200" dirty="0"/>
              <a:t> yang menghasilkan performa model terbaik. "Best Score" sebesar </a:t>
            </a:r>
            <a:r>
              <a:rPr lang="en-US" sz="1200" dirty="0" smtClean="0"/>
              <a:t>0.923 menunjukkan </a:t>
            </a:r>
            <a:r>
              <a:rPr lang="en-US" sz="1200" dirty="0"/>
              <a:t>performa model terbaik yang telah dicapai melalui proses </a:t>
            </a:r>
            <a:r>
              <a:rPr lang="en-US" sz="1200" dirty="0" err="1"/>
              <a:t>hyperparameter</a:t>
            </a:r>
            <a:r>
              <a:rPr lang="en-US" sz="1200" dirty="0"/>
              <a:t> optimization, sementara "Best Parameters" {'</a:t>
            </a:r>
            <a:r>
              <a:rPr lang="en-US" sz="1200" dirty="0" err="1"/>
              <a:t>n_neighbors</a:t>
            </a:r>
            <a:r>
              <a:rPr lang="en-US" sz="1200" dirty="0"/>
              <a:t>': 7} menunjukkan kombinasi nilai </a:t>
            </a:r>
            <a:r>
              <a:rPr lang="en-US" sz="1200" dirty="0" err="1"/>
              <a:t>hyperparameter</a:t>
            </a:r>
            <a:r>
              <a:rPr lang="en-US" sz="1200" dirty="0"/>
              <a:t> yang digunakan untuk mencapai performa tersebut pada model klasifikasi K-Nearest Neighbor. Nilai </a:t>
            </a:r>
            <a:r>
              <a:rPr lang="en-US" sz="1200" dirty="0" err="1"/>
              <a:t>hyperparameter</a:t>
            </a:r>
            <a:r>
              <a:rPr lang="en-US" sz="1200" dirty="0"/>
              <a:t> tersebut merupakan nilai yang optimal untuk dataset dan model yang digunakan.</a:t>
            </a:r>
          </a:p>
        </p:txBody>
      </p:sp>
      <p:pic>
        <p:nvPicPr>
          <p:cNvPr id="184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48" t="40493" r="53646" b="31729"/>
          <a:stretch/>
        </p:blipFill>
        <p:spPr bwMode="auto">
          <a:xfrm>
            <a:off x="425450" y="1709698"/>
            <a:ext cx="3360038" cy="1566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6787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Latar belakang</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TextBox 2"/>
          <p:cNvSpPr txBox="1"/>
          <p:nvPr/>
        </p:nvSpPr>
        <p:spPr>
          <a:xfrm>
            <a:off x="358086" y="1246908"/>
            <a:ext cx="8261572" cy="2246769"/>
          </a:xfrm>
          <a:prstGeom prst="rect">
            <a:avLst/>
          </a:prstGeom>
          <a:noFill/>
        </p:spPr>
        <p:txBody>
          <a:bodyPr wrap="square" rtlCol="0">
            <a:spAutoFit/>
          </a:bodyPr>
          <a:lstStyle/>
          <a:p>
            <a:r>
              <a:rPr lang="en-GB" dirty="0"/>
              <a:t>Tanggung jawab utama seorang </a:t>
            </a:r>
            <a:r>
              <a:rPr lang="en-GB" i="1" dirty="0"/>
              <a:t>data consultant</a:t>
            </a:r>
            <a:r>
              <a:rPr lang="en-GB" dirty="0"/>
              <a:t> adalah membantu perusahaan maupun pemangku kebijakan untuk membuat keputusan berdasarkan data dan mengoptimalkan penggunaan data. Untuk mewujudkan tanggung jawab tersebut, salah satu kemampuan yang harus dikuasai oleh </a:t>
            </a:r>
            <a:r>
              <a:rPr lang="en-GB" i="1" dirty="0"/>
              <a:t>data consultant </a:t>
            </a:r>
            <a:r>
              <a:rPr lang="en-GB" dirty="0"/>
              <a:t>yaitu mampu melakukan pemodelan menggunakan </a:t>
            </a:r>
            <a:r>
              <a:rPr lang="en-GB" i="1" dirty="0"/>
              <a:t>machine learning</a:t>
            </a:r>
            <a:r>
              <a:rPr lang="en-GB" dirty="0"/>
              <a:t>.</a:t>
            </a:r>
            <a:endParaRPr lang="en-US" dirty="0"/>
          </a:p>
          <a:p>
            <a:r>
              <a:rPr lang="en-GB" dirty="0"/>
              <a:t> </a:t>
            </a:r>
            <a:endParaRPr lang="en-US" dirty="0"/>
          </a:p>
          <a:p>
            <a:r>
              <a:rPr lang="en-GB" dirty="0"/>
              <a:t>Umumnya, </a:t>
            </a:r>
            <a:r>
              <a:rPr lang="en-GB" i="1" dirty="0"/>
              <a:t>machine learning</a:t>
            </a:r>
            <a:r>
              <a:rPr lang="en-GB" dirty="0"/>
              <a:t> terbagi menjadi dua: </a:t>
            </a:r>
            <a:r>
              <a:rPr lang="en-GB" i="1" dirty="0"/>
              <a:t>supervised learning</a:t>
            </a:r>
            <a:r>
              <a:rPr lang="en-GB" dirty="0"/>
              <a:t> dan </a:t>
            </a:r>
            <a:r>
              <a:rPr lang="en-GB" i="1" dirty="0"/>
              <a:t>unsupervised learning</a:t>
            </a:r>
            <a:r>
              <a:rPr lang="en-GB" dirty="0"/>
              <a:t>. </a:t>
            </a:r>
            <a:r>
              <a:rPr lang="en-GB" i="1" dirty="0"/>
              <a:t>Supervised learning</a:t>
            </a:r>
            <a:r>
              <a:rPr lang="en-GB" dirty="0"/>
              <a:t> merupakan cabang </a:t>
            </a:r>
            <a:r>
              <a:rPr lang="en-GB" i="1" dirty="0"/>
              <a:t>machine learning</a:t>
            </a:r>
            <a:r>
              <a:rPr lang="en-GB" dirty="0"/>
              <a:t> dengan tujuan untuk melakukan prediksi pada data yang sudah diberi label. Sedangkan </a:t>
            </a:r>
            <a:r>
              <a:rPr lang="en-GB" i="1" dirty="0"/>
              <a:t>unsupervised learning</a:t>
            </a:r>
            <a:r>
              <a:rPr lang="en-GB" dirty="0"/>
              <a:t> digunakan untuk menemukan pola pada suatu dataset. Pada </a:t>
            </a:r>
            <a:r>
              <a:rPr lang="en-GB" dirty="0" err="1"/>
              <a:t>projek</a:t>
            </a:r>
            <a:r>
              <a:rPr lang="en-GB" dirty="0"/>
              <a:t> ini, Anda akan berlatih menggunakan </a:t>
            </a:r>
            <a:r>
              <a:rPr lang="en-GB" i="1" dirty="0"/>
              <a:t>machine learning</a:t>
            </a:r>
            <a:r>
              <a:rPr lang="en-GB" dirty="0"/>
              <a:t> untuk memperoleh </a:t>
            </a:r>
            <a:r>
              <a:rPr lang="en-GB" i="1" dirty="0"/>
              <a:t>insight</a:t>
            </a:r>
            <a:r>
              <a:rPr lang="en-GB" dirty="0"/>
              <a:t> yang dapat digunakan sebagai acuan dalam pengambilan keputusan.</a:t>
            </a:r>
            <a:endParaRPr lang="en-US" dirty="0"/>
          </a:p>
        </p:txBody>
      </p:sp>
    </p:spTree>
    <p:extLst>
      <p:ext uri="{BB962C8B-B14F-4D97-AF65-F5344CB8AC3E}">
        <p14:creationId xmlns:p14="http://schemas.microsoft.com/office/powerpoint/2010/main" val="38370851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Hasil dari modeling data menggunakan KNN dari Data jams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 name="TextBox 4"/>
          <p:cNvSpPr txBox="1"/>
          <p:nvPr/>
        </p:nvSpPr>
        <p:spPr>
          <a:xfrm>
            <a:off x="5892800" y="1502577"/>
            <a:ext cx="3009900" cy="523220"/>
          </a:xfrm>
          <a:prstGeom prst="rect">
            <a:avLst/>
          </a:prstGeom>
          <a:noFill/>
        </p:spPr>
        <p:txBody>
          <a:bodyPr wrap="square" rtlCol="0">
            <a:spAutoFit/>
          </a:bodyPr>
          <a:lstStyle/>
          <a:p>
            <a:r>
              <a:rPr lang="en-US" dirty="0" smtClean="0"/>
              <a:t>Dari model tersebut didapatkan Max </a:t>
            </a:r>
            <a:r>
              <a:rPr lang="en-US" dirty="0"/>
              <a:t>test </a:t>
            </a:r>
            <a:r>
              <a:rPr lang="en-US" dirty="0" smtClean="0"/>
              <a:t>score 98.73% </a:t>
            </a:r>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29" y="1491608"/>
            <a:ext cx="5534391" cy="233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8778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Hasil dari modeling data menggunakan KNN dari Data jams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 name="TextBox 3"/>
          <p:cNvSpPr txBox="1"/>
          <p:nvPr/>
        </p:nvSpPr>
        <p:spPr>
          <a:xfrm>
            <a:off x="4241800" y="1037590"/>
            <a:ext cx="4521200" cy="2462213"/>
          </a:xfrm>
          <a:prstGeom prst="rect">
            <a:avLst/>
          </a:prstGeom>
          <a:noFill/>
        </p:spPr>
        <p:txBody>
          <a:bodyPr wrap="square" rtlCol="0">
            <a:spAutoFit/>
          </a:bodyPr>
          <a:lstStyle/>
          <a:p>
            <a:r>
              <a:rPr lang="en-US" dirty="0"/>
              <a:t>Output tersebut menunjukkan evaluasi performa suatu model klasifikasi. Model tersebut memiliki dua kelas, dengan kelas 0 memiliki tingkat akurasi dan recall yang tinggi, sedangkan kelas 1 memiliki tingkat akurasi dan recall yang sedikit lebih rendah. Model secara keseluruhan memiliki tingkat akurasi dan recall yang tinggi, dengan nilai accuracy sebesar 0.99 dan nilai recall sebesar 0.98. Metrik lain seperti precision dan f1-score juga menunjukkan hasil yang baik, dengan nilai rata-rata </a:t>
            </a:r>
            <a:r>
              <a:rPr lang="en-US" dirty="0" err="1"/>
              <a:t>tertimbang</a:t>
            </a:r>
            <a:r>
              <a:rPr lang="en-US" dirty="0"/>
              <a:t> (weighted </a:t>
            </a:r>
            <a:r>
              <a:rPr lang="en-US" dirty="0" err="1"/>
              <a:t>avg</a:t>
            </a:r>
            <a:r>
              <a:rPr lang="en-US" dirty="0"/>
              <a:t>) untuk keduanya sebesar 0.99.</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79" y="1384011"/>
            <a:ext cx="34861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571" t="48563" r="63462" b="35211"/>
          <a:stretch/>
        </p:blipFill>
        <p:spPr bwMode="auto">
          <a:xfrm>
            <a:off x="4385129" y="3499803"/>
            <a:ext cx="2976266" cy="1182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4077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Hasil dari modeling data menggunakan KNN dari Data jams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 name="TextBox 1"/>
          <p:cNvSpPr txBox="1"/>
          <p:nvPr/>
        </p:nvSpPr>
        <p:spPr>
          <a:xfrm>
            <a:off x="4241800" y="1778000"/>
            <a:ext cx="4241800" cy="1384995"/>
          </a:xfrm>
          <a:prstGeom prst="rect">
            <a:avLst/>
          </a:prstGeom>
          <a:noFill/>
        </p:spPr>
        <p:txBody>
          <a:bodyPr wrap="square" rtlCol="0">
            <a:spAutoFit/>
          </a:bodyPr>
          <a:lstStyle/>
          <a:p>
            <a:r>
              <a:rPr lang="en-US" dirty="0"/>
              <a:t>Nilai ROC-AUC sebesar 0.9964 menunjukkan bahwa model klasifikasi memiliki kemampuan diskriminasi yang sangat baik dalam membedakan antara kelas positif dan negatif, dengan performa model yang sangat baik dan mampu membedakan antara kelas positif dan negatif dengan sangat baik.</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469687"/>
            <a:ext cx="36766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49487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Hasil dari modeling data menggunakan KNN dari Data jams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 name="TextBox 1"/>
          <p:cNvSpPr txBox="1"/>
          <p:nvPr/>
        </p:nvSpPr>
        <p:spPr>
          <a:xfrm>
            <a:off x="330200" y="1340366"/>
            <a:ext cx="4241800" cy="369332"/>
          </a:xfrm>
          <a:prstGeom prst="rect">
            <a:avLst/>
          </a:prstGeom>
          <a:noFill/>
        </p:spPr>
        <p:txBody>
          <a:bodyPr wrap="square" rtlCol="0">
            <a:spAutoFit/>
          </a:bodyPr>
          <a:lstStyle/>
          <a:p>
            <a:r>
              <a:rPr lang="en-US" sz="1800" b="1" dirty="0" err="1"/>
              <a:t>Hyperparameter</a:t>
            </a:r>
            <a:r>
              <a:rPr lang="en-US" sz="1800" b="1" dirty="0"/>
              <a:t> optimization</a:t>
            </a:r>
          </a:p>
        </p:txBody>
      </p:sp>
      <p:sp>
        <p:nvSpPr>
          <p:cNvPr id="5" name="TextBox 4"/>
          <p:cNvSpPr txBox="1"/>
          <p:nvPr/>
        </p:nvSpPr>
        <p:spPr>
          <a:xfrm>
            <a:off x="399651" y="3389215"/>
            <a:ext cx="7607300" cy="1231106"/>
          </a:xfrm>
          <a:prstGeom prst="rect">
            <a:avLst/>
          </a:prstGeom>
          <a:noFill/>
        </p:spPr>
        <p:txBody>
          <a:bodyPr wrap="square" rtlCol="0">
            <a:spAutoFit/>
          </a:bodyPr>
          <a:lstStyle/>
          <a:p>
            <a:r>
              <a:rPr lang="en-US" sz="1200" dirty="0" err="1"/>
              <a:t>Hyperparameter</a:t>
            </a:r>
            <a:r>
              <a:rPr lang="en-US" sz="1200" dirty="0"/>
              <a:t> optimization adalah proses untuk mencari kombinasi nilai </a:t>
            </a:r>
            <a:r>
              <a:rPr lang="en-US" sz="1200" dirty="0" err="1"/>
              <a:t>hyperparameter</a:t>
            </a:r>
            <a:r>
              <a:rPr lang="en-US" sz="1200" dirty="0"/>
              <a:t> yang menghasilkan performa model terbaik. "Best Score" sebesar </a:t>
            </a:r>
            <a:r>
              <a:rPr lang="en-US" sz="1200" dirty="0" smtClean="0"/>
              <a:t>0.984 menunjukkan </a:t>
            </a:r>
            <a:r>
              <a:rPr lang="en-US" sz="1200" dirty="0"/>
              <a:t>performa model terbaik yang telah dicapai melalui proses </a:t>
            </a:r>
            <a:r>
              <a:rPr lang="en-US" sz="1200" dirty="0" err="1"/>
              <a:t>hyperparameter</a:t>
            </a:r>
            <a:r>
              <a:rPr lang="en-US" sz="1200" dirty="0"/>
              <a:t> optimization, sementara "Best Parameters" {'</a:t>
            </a:r>
            <a:r>
              <a:rPr lang="en-US" sz="1200" dirty="0" err="1"/>
              <a:t>n_neighbors</a:t>
            </a:r>
            <a:r>
              <a:rPr lang="en-US" sz="1200" dirty="0"/>
              <a:t>': </a:t>
            </a:r>
            <a:r>
              <a:rPr lang="en-US" sz="1200" dirty="0" smtClean="0"/>
              <a:t>1} </a:t>
            </a:r>
            <a:r>
              <a:rPr lang="en-US" sz="1200" dirty="0"/>
              <a:t>menunjukkan kombinasi nilai </a:t>
            </a:r>
            <a:r>
              <a:rPr lang="en-US" sz="1200" dirty="0" err="1"/>
              <a:t>hyperparameter</a:t>
            </a:r>
            <a:r>
              <a:rPr lang="en-US" sz="1200" dirty="0"/>
              <a:t> yang digunakan untuk mencapai performa tersebut pada model klasifikasi K-Nearest Neighbor. Nilai </a:t>
            </a:r>
            <a:r>
              <a:rPr lang="en-US" sz="1200" dirty="0" err="1"/>
              <a:t>hyperparameter</a:t>
            </a:r>
            <a:r>
              <a:rPr lang="en-US" sz="1200" dirty="0"/>
              <a:t> tersebut merupakan nilai yang optimal untuk dataset dan model yang digunakan.</a:t>
            </a:r>
          </a:p>
        </p:txBody>
      </p:sp>
      <p:pic>
        <p:nvPicPr>
          <p:cNvPr id="2253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03" t="32946" r="54583" b="40000"/>
          <a:stretch/>
        </p:blipFill>
        <p:spPr bwMode="auto">
          <a:xfrm>
            <a:off x="484501" y="1709698"/>
            <a:ext cx="3083401" cy="1465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499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Hasil dari modeling data menggunakan KNN dari Data Irregulates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 name="TextBox 4"/>
          <p:cNvSpPr txBox="1"/>
          <p:nvPr/>
        </p:nvSpPr>
        <p:spPr>
          <a:xfrm>
            <a:off x="5892800" y="1502577"/>
            <a:ext cx="3009900" cy="523220"/>
          </a:xfrm>
          <a:prstGeom prst="rect">
            <a:avLst/>
          </a:prstGeom>
          <a:noFill/>
        </p:spPr>
        <p:txBody>
          <a:bodyPr wrap="square" rtlCol="0">
            <a:spAutoFit/>
          </a:bodyPr>
          <a:lstStyle/>
          <a:p>
            <a:r>
              <a:rPr lang="en-US" dirty="0" smtClean="0"/>
              <a:t>Dari model tersebut didapatkan Max </a:t>
            </a:r>
            <a:r>
              <a:rPr lang="en-US" dirty="0"/>
              <a:t>test score </a:t>
            </a:r>
            <a:r>
              <a:rPr lang="en-US" dirty="0" smtClean="0"/>
              <a:t>84.25</a:t>
            </a:r>
            <a:r>
              <a:rPr lang="en-US" dirty="0"/>
              <a:t>% </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39" y="1530207"/>
            <a:ext cx="5143923" cy="218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34707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lvl="0"/>
            <a:r>
              <a:rPr lang="id" dirty="0" smtClean="0"/>
              <a:t>Hasil dari modeling data menggunakan KNN dari </a:t>
            </a:r>
            <a:r>
              <a:rPr lang="id" dirty="0"/>
              <a:t>Data Irregulates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 name="TextBox 3"/>
          <p:cNvSpPr txBox="1"/>
          <p:nvPr/>
        </p:nvSpPr>
        <p:spPr>
          <a:xfrm>
            <a:off x="4241800" y="1037590"/>
            <a:ext cx="4521200" cy="1815882"/>
          </a:xfrm>
          <a:prstGeom prst="rect">
            <a:avLst/>
          </a:prstGeom>
          <a:noFill/>
        </p:spPr>
        <p:txBody>
          <a:bodyPr wrap="square" rtlCol="0">
            <a:spAutoFit/>
          </a:bodyPr>
          <a:lstStyle/>
          <a:p>
            <a:r>
              <a:rPr lang="en-US" dirty="0"/>
              <a:t>prediksi yang benar untuk kelas 0 (50 data) dapat dianggap sebagai true negative (TN), sedangkan prediksi yang benar untuk kelas 1 (57 data) dapat dianggap sebagai true positive (TP). Prediksi yang salah untuk kelas 0 (8 data) dapat dianggap sebagai false positive (FP), sedangkan prediksi yang salah untuk kelas 1 (12 data) dapat dianggap sebagai false negative (FN).</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94460"/>
            <a:ext cx="3429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882" t="46465" r="63368" b="38032"/>
          <a:stretch/>
        </p:blipFill>
        <p:spPr bwMode="auto">
          <a:xfrm>
            <a:off x="4572000" y="2971801"/>
            <a:ext cx="3874767" cy="1422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7816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lvl="0"/>
            <a:r>
              <a:rPr lang="id" dirty="0" smtClean="0"/>
              <a:t>Hasil dari modeling data menggunakan KNN dari </a:t>
            </a:r>
            <a:r>
              <a:rPr lang="id" dirty="0"/>
              <a:t>Data Irregulates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 name="TextBox 1"/>
          <p:cNvSpPr txBox="1"/>
          <p:nvPr/>
        </p:nvSpPr>
        <p:spPr>
          <a:xfrm>
            <a:off x="4241800" y="1778000"/>
            <a:ext cx="4241800" cy="1384995"/>
          </a:xfrm>
          <a:prstGeom prst="rect">
            <a:avLst/>
          </a:prstGeom>
          <a:noFill/>
        </p:spPr>
        <p:txBody>
          <a:bodyPr wrap="square" rtlCol="0">
            <a:spAutoFit/>
          </a:bodyPr>
          <a:lstStyle/>
          <a:p>
            <a:r>
              <a:rPr lang="en-US" dirty="0"/>
              <a:t>Nilai ROC-AUC sebesar </a:t>
            </a:r>
            <a:r>
              <a:rPr lang="en-US" dirty="0" smtClean="0"/>
              <a:t>0.9059 menunjukkan </a:t>
            </a:r>
            <a:r>
              <a:rPr lang="en-US" dirty="0"/>
              <a:t>bahwa model klasifikasi memiliki kemampuan diskriminasi yang sangat baik dalam membedakan antara kelas positif dan negatif, dengan performa model yang sangat baik dan mampu membedakan antara kelas positif dan negatif dengan sangat baik.</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1587500"/>
            <a:ext cx="36766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85258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lvl="0"/>
            <a:r>
              <a:rPr lang="id" dirty="0" smtClean="0"/>
              <a:t>Hasil dari modeling data menggunakan KNN dari </a:t>
            </a:r>
            <a:r>
              <a:rPr lang="id" dirty="0"/>
              <a:t>Data Irregulates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 name="TextBox 1"/>
          <p:cNvSpPr txBox="1"/>
          <p:nvPr/>
        </p:nvSpPr>
        <p:spPr>
          <a:xfrm>
            <a:off x="330200" y="1340366"/>
            <a:ext cx="4241800" cy="369332"/>
          </a:xfrm>
          <a:prstGeom prst="rect">
            <a:avLst/>
          </a:prstGeom>
          <a:noFill/>
        </p:spPr>
        <p:txBody>
          <a:bodyPr wrap="square" rtlCol="0">
            <a:spAutoFit/>
          </a:bodyPr>
          <a:lstStyle/>
          <a:p>
            <a:r>
              <a:rPr lang="en-US" sz="1800" b="1" dirty="0" err="1"/>
              <a:t>Hyperparameter</a:t>
            </a:r>
            <a:r>
              <a:rPr lang="en-US" sz="1800" b="1" dirty="0"/>
              <a:t> optimization</a:t>
            </a:r>
          </a:p>
        </p:txBody>
      </p:sp>
      <p:sp>
        <p:nvSpPr>
          <p:cNvPr id="5" name="TextBox 4"/>
          <p:cNvSpPr txBox="1"/>
          <p:nvPr/>
        </p:nvSpPr>
        <p:spPr>
          <a:xfrm>
            <a:off x="399651" y="3389215"/>
            <a:ext cx="7607300" cy="1231106"/>
          </a:xfrm>
          <a:prstGeom prst="rect">
            <a:avLst/>
          </a:prstGeom>
          <a:noFill/>
        </p:spPr>
        <p:txBody>
          <a:bodyPr wrap="square" rtlCol="0">
            <a:spAutoFit/>
          </a:bodyPr>
          <a:lstStyle/>
          <a:p>
            <a:r>
              <a:rPr lang="en-US" sz="1200" dirty="0" err="1"/>
              <a:t>Hyperparameter</a:t>
            </a:r>
            <a:r>
              <a:rPr lang="en-US" sz="1200" dirty="0"/>
              <a:t> optimization adalah proses untuk mencari kombinasi nilai </a:t>
            </a:r>
            <a:r>
              <a:rPr lang="en-US" sz="1200" dirty="0" err="1"/>
              <a:t>hyperparameter</a:t>
            </a:r>
            <a:r>
              <a:rPr lang="en-US" sz="1200" dirty="0"/>
              <a:t> yang menghasilkan performa model terbaik. "Best Score" sebesar </a:t>
            </a:r>
            <a:r>
              <a:rPr lang="en-US" sz="1200" dirty="0"/>
              <a:t>0.8204 </a:t>
            </a:r>
            <a:r>
              <a:rPr lang="en-US" sz="1200" dirty="0" smtClean="0"/>
              <a:t>menunjukkan </a:t>
            </a:r>
            <a:r>
              <a:rPr lang="en-US" sz="1200" dirty="0"/>
              <a:t>performa model terbaik yang telah dicapai melalui proses </a:t>
            </a:r>
            <a:r>
              <a:rPr lang="en-US" sz="1200" dirty="0" err="1"/>
              <a:t>hyperparameter</a:t>
            </a:r>
            <a:r>
              <a:rPr lang="en-US" sz="1200" dirty="0"/>
              <a:t> optimization, sementara "Best Parameters" {'</a:t>
            </a:r>
            <a:r>
              <a:rPr lang="en-US" sz="1200" dirty="0" err="1"/>
              <a:t>n_neighbors</a:t>
            </a:r>
            <a:r>
              <a:rPr lang="en-US" sz="1200" dirty="0"/>
              <a:t>': </a:t>
            </a:r>
            <a:r>
              <a:rPr lang="en-US" sz="1200" dirty="0"/>
              <a:t>14</a:t>
            </a:r>
            <a:r>
              <a:rPr lang="en-US" sz="1200" dirty="0" smtClean="0"/>
              <a:t>} </a:t>
            </a:r>
            <a:r>
              <a:rPr lang="en-US" sz="1200" dirty="0"/>
              <a:t>menunjukkan kombinasi nilai </a:t>
            </a:r>
            <a:r>
              <a:rPr lang="en-US" sz="1200" dirty="0" err="1"/>
              <a:t>hyperparameter</a:t>
            </a:r>
            <a:r>
              <a:rPr lang="en-US" sz="1200" dirty="0"/>
              <a:t> yang digunakan untuk mencapai performa tersebut pada model klasifikasi K-Nearest Neighbor. Nilai </a:t>
            </a:r>
            <a:r>
              <a:rPr lang="en-US" sz="1200" dirty="0" err="1"/>
              <a:t>hyperparameter</a:t>
            </a:r>
            <a:r>
              <a:rPr lang="en-US" sz="1200" dirty="0"/>
              <a:t> tersebut merupakan nilai yang optimal untuk dataset dan model yang digunakan.</a:t>
            </a:r>
          </a:p>
        </p:txBody>
      </p:sp>
      <p:pic>
        <p:nvPicPr>
          <p:cNvPr id="2253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03" t="32946" r="54583" b="40000"/>
          <a:stretch/>
        </p:blipFill>
        <p:spPr bwMode="auto">
          <a:xfrm>
            <a:off x="484501" y="1709698"/>
            <a:ext cx="3083401" cy="1465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10494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ctrTitle"/>
          </p:nvPr>
        </p:nvSpPr>
        <p:spPr>
          <a:xfrm>
            <a:off x="2400000" y="1992000"/>
            <a:ext cx="5664000" cy="1453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id"/>
              <a:t>Terima Kasih</a:t>
            </a:r>
            <a:endParaRPr/>
          </a:p>
        </p:txBody>
      </p:sp>
      <p:pic>
        <p:nvPicPr>
          <p:cNvPr id="229" name="Google Shape;229;p34"/>
          <p:cNvPicPr preferRelativeResize="0"/>
          <p:nvPr/>
        </p:nvPicPr>
        <p:blipFill>
          <a:blip r:embed="rId3">
            <a:alphaModFix/>
          </a:blip>
          <a:stretch>
            <a:fillRect/>
          </a:stretch>
        </p:blipFill>
        <p:spPr>
          <a:xfrm>
            <a:off x="5748474" y="2134101"/>
            <a:ext cx="875300" cy="875300"/>
          </a:xfrm>
          <a:prstGeom prst="rect">
            <a:avLst/>
          </a:prstGeom>
          <a:noFill/>
          <a:ln>
            <a:noFill/>
          </a:ln>
        </p:spPr>
      </p:pic>
      <p:pic>
        <p:nvPicPr>
          <p:cNvPr id="230" name="Google Shape;230;p34"/>
          <p:cNvPicPr preferRelativeResize="0"/>
          <p:nvPr/>
        </p:nvPicPr>
        <p:blipFill>
          <a:blip r:embed="rId4">
            <a:alphaModFix/>
          </a:blip>
          <a:stretch>
            <a:fillRect/>
          </a:stretch>
        </p:blipFill>
        <p:spPr>
          <a:xfrm>
            <a:off x="7344675" y="3494350"/>
            <a:ext cx="1359700" cy="1359675"/>
          </a:xfrm>
          <a:prstGeom prst="rect">
            <a:avLst/>
          </a:prstGeom>
          <a:noFill/>
          <a:ln>
            <a:noFill/>
          </a:ln>
        </p:spPr>
      </p:pic>
    </p:spTree>
    <p:extLst>
      <p:ext uri="{BB962C8B-B14F-4D97-AF65-F5344CB8AC3E}">
        <p14:creationId xmlns:p14="http://schemas.microsoft.com/office/powerpoint/2010/main" val="891445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73625" y="2040850"/>
            <a:ext cx="6677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Objekif Project</a:t>
            </a:r>
            <a:endParaRPr b="1" dirty="0">
              <a:latin typeface="Plus Jakarta Sans"/>
              <a:ea typeface="Plus Jakarta Sans"/>
              <a:cs typeface="Plus Jakarta Sans"/>
              <a:sym typeface="Plus Jakarta Sans"/>
            </a:endParaRPr>
          </a:p>
        </p:txBody>
      </p:sp>
      <p:sp>
        <p:nvSpPr>
          <p:cNvPr id="60" name="Google Shape;60;p10"/>
          <p:cNvSpPr txBox="1">
            <a:spLocks noGrp="1"/>
          </p:cNvSpPr>
          <p:nvPr>
            <p:ph type="body" idx="1"/>
          </p:nvPr>
        </p:nvSpPr>
        <p:spPr>
          <a:xfrm>
            <a:off x="873625" y="2613550"/>
            <a:ext cx="5284800" cy="1596500"/>
          </a:xfrm>
          <a:prstGeom prst="rect">
            <a:avLst/>
          </a:prstGeom>
        </p:spPr>
        <p:txBody>
          <a:bodyPr spcFirstLastPara="1" wrap="square" lIns="91425" tIns="91425" rIns="91425" bIns="91425" anchor="t" anchorCtr="0">
            <a:normAutofit/>
          </a:bodyPr>
          <a:lstStyle/>
          <a:p>
            <a:pPr lvl="0">
              <a:buFont typeface="+mj-lt"/>
              <a:buAutoNum type="arabicPeriod"/>
            </a:pPr>
            <a:r>
              <a:rPr lang="en-US" dirty="0" smtClean="0"/>
              <a:t>Business Understanding</a:t>
            </a:r>
          </a:p>
          <a:p>
            <a:pPr lvl="0">
              <a:buFont typeface="+mj-lt"/>
              <a:buAutoNum type="arabicPeriod"/>
            </a:pPr>
            <a:r>
              <a:rPr lang="en-US" dirty="0" smtClean="0"/>
              <a:t>Data Understanding</a:t>
            </a:r>
          </a:p>
          <a:p>
            <a:pPr lvl="0">
              <a:buFont typeface="+mj-lt"/>
              <a:buAutoNum type="arabicPeriod"/>
            </a:pPr>
            <a:r>
              <a:rPr lang="en-US" dirty="0" smtClean="0"/>
              <a:t>Data </a:t>
            </a:r>
            <a:r>
              <a:rPr lang="en-US" dirty="0"/>
              <a:t>Cleansing and </a:t>
            </a:r>
            <a:r>
              <a:rPr lang="en-US" dirty="0" smtClean="0"/>
              <a:t>Preprocessing</a:t>
            </a:r>
          </a:p>
          <a:p>
            <a:pPr lvl="0">
              <a:buFont typeface="+mj-lt"/>
              <a:buAutoNum type="arabicPeriod"/>
            </a:pPr>
            <a:r>
              <a:rPr lang="en-US" dirty="0" smtClean="0"/>
              <a:t>Modeling </a:t>
            </a:r>
            <a:r>
              <a:rPr lang="en-US" dirty="0"/>
              <a:t> </a:t>
            </a:r>
            <a:r>
              <a:rPr lang="en-US" dirty="0" smtClean="0"/>
              <a:t>&amp; Evaluation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3924000" y="2006400"/>
            <a:ext cx="4404000" cy="1130700"/>
          </a:xfrm>
          <a:prstGeom prst="rect">
            <a:avLst/>
          </a:prstGeom>
        </p:spPr>
        <p:txBody>
          <a:bodyPr spcFirstLastPara="1" wrap="square" lIns="91425" tIns="91425" rIns="91425" bIns="91425" anchor="ctr" anchorCtr="0">
            <a:normAutofit fontScale="90000"/>
          </a:bodyPr>
          <a:lstStyle/>
          <a:p>
            <a:pPr lvl="0"/>
            <a:r>
              <a:rPr lang="en-US" dirty="0"/>
              <a:t>Business Understanding</a:t>
            </a:r>
          </a:p>
        </p:txBody>
      </p:sp>
      <p:sp>
        <p:nvSpPr>
          <p:cNvPr id="66" name="Google Shape;66;p11"/>
          <p:cNvSpPr txBox="1">
            <a:spLocks noGrp="1"/>
          </p:cNvSpPr>
          <p:nvPr>
            <p:ph type="title" idx="2"/>
          </p:nvPr>
        </p:nvSpPr>
        <p:spPr>
          <a:xfrm>
            <a:off x="1602450" y="2190600"/>
            <a:ext cx="11118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id" dirty="0"/>
              <a:t>2</a:t>
            </a:r>
            <a:endParaRPr dirty="0"/>
          </a:p>
        </p:txBody>
      </p:sp>
    </p:spTree>
    <p:extLst>
      <p:ext uri="{BB962C8B-B14F-4D97-AF65-F5344CB8AC3E}">
        <p14:creationId xmlns:p14="http://schemas.microsoft.com/office/powerpoint/2010/main" val="2466069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Kemacetan di kota bandung</a:t>
            </a:r>
            <a:endParaRPr dirty="0"/>
          </a:p>
        </p:txBody>
      </p:sp>
      <p:sp>
        <p:nvSpPr>
          <p:cNvPr id="72" name="Google Shape;72;p12"/>
          <p:cNvSpPr txBox="1"/>
          <p:nvPr/>
        </p:nvSpPr>
        <p:spPr>
          <a:xfrm>
            <a:off x="390526" y="1301550"/>
            <a:ext cx="7048500" cy="2339072"/>
          </a:xfrm>
          <a:prstGeom prst="rect">
            <a:avLst/>
          </a:prstGeom>
          <a:noFill/>
          <a:ln>
            <a:noFill/>
          </a:ln>
        </p:spPr>
        <p:txBody>
          <a:bodyPr spcFirstLastPara="1" wrap="square" lIns="91425" tIns="91425" rIns="91425" bIns="91425" anchor="t" anchorCtr="0">
            <a:spAutoFit/>
          </a:bodyPr>
          <a:lstStyle/>
          <a:p>
            <a:pPr lvl="0" algn="just"/>
            <a:r>
              <a:rPr lang="en-US" dirty="0"/>
              <a:t>Kota Bandung merupakan ibu Kota Provinsi Jawa Barat, yang memiliki kegiatan </a:t>
            </a:r>
          </a:p>
          <a:p>
            <a:pPr lvl="0" algn="just"/>
            <a:r>
              <a:rPr lang="en-US" dirty="0"/>
              <a:t>yang beragam diantaranya dalam hal bisnis, ekonomi, industri kreatif, pemerintah </a:t>
            </a:r>
          </a:p>
          <a:p>
            <a:pPr lvl="0" algn="just"/>
            <a:r>
              <a:rPr lang="en-US" dirty="0"/>
              <a:t>dan lain sebagainya. Jumlah laju pertumbuhan penduduk di Kota Bandung pada </a:t>
            </a:r>
          </a:p>
          <a:p>
            <a:pPr lvl="0" algn="just"/>
            <a:r>
              <a:rPr lang="en-US" dirty="0" smtClean="0"/>
              <a:t>Tahun ke tahun terus </a:t>
            </a:r>
            <a:r>
              <a:rPr lang="en-US" dirty="0"/>
              <a:t>mengalami </a:t>
            </a:r>
            <a:r>
              <a:rPr lang="en-US" dirty="0" smtClean="0"/>
              <a:t>peningkatan. Pertumbuhan </a:t>
            </a:r>
            <a:r>
              <a:rPr lang="en-US" dirty="0"/>
              <a:t>penduduk merupakan salah satu modal pembangunan, </a:t>
            </a:r>
            <a:r>
              <a:rPr lang="en-US" dirty="0" err="1" smtClean="0"/>
              <a:t>disisi</a:t>
            </a:r>
            <a:r>
              <a:rPr lang="en-US" dirty="0" smtClean="0"/>
              <a:t> lain </a:t>
            </a:r>
            <a:r>
              <a:rPr lang="en-US" dirty="0"/>
              <a:t>pertumbuhan penduduk akan menjadi beban bagi kota tersebut, karena setiap </a:t>
            </a:r>
          </a:p>
          <a:p>
            <a:pPr lvl="0" algn="just"/>
            <a:r>
              <a:rPr lang="en-US" dirty="0"/>
              <a:t>jiwa akan membutuhkan kebutuhan baik dari sandang, papan, dan pangan. Kota </a:t>
            </a:r>
          </a:p>
          <a:p>
            <a:pPr lvl="0" algn="just"/>
            <a:r>
              <a:rPr lang="en-US" dirty="0"/>
              <a:t>Bandung memiliki pembangunan sarana dan prasarana yang cukup lengkap, hal </a:t>
            </a:r>
          </a:p>
          <a:p>
            <a:pPr lvl="0" algn="just"/>
            <a:r>
              <a:rPr lang="en-US" dirty="0"/>
              <a:t>tersebut turut andil dalam menarik masyarakat sekitar untuk datang ke Kota </a:t>
            </a:r>
          </a:p>
          <a:p>
            <a:pPr lvl="0" algn="just"/>
            <a:r>
              <a:rPr lang="en-US" dirty="0"/>
              <a:t>Bandung dan berpengaruh terhadap pergerakan lalu lintas</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550517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smtClean="0"/>
              <a:t>Target penelitian adalah jl. Ir. H. Juanda di kota bandung</a:t>
            </a:r>
            <a:endParaRPr dirty="0"/>
          </a:p>
        </p:txBody>
      </p:sp>
      <p:sp>
        <p:nvSpPr>
          <p:cNvPr id="72" name="Google Shape;72;p12"/>
          <p:cNvSpPr txBox="1"/>
          <p:nvPr/>
        </p:nvSpPr>
        <p:spPr>
          <a:xfrm>
            <a:off x="5846975" y="2034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986" t="23585" r="52500"/>
          <a:stretch/>
        </p:blipFill>
        <p:spPr bwMode="auto">
          <a:xfrm>
            <a:off x="775837" y="1454100"/>
            <a:ext cx="4695321" cy="3213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715000" y="1630680"/>
            <a:ext cx="2857500" cy="1600438"/>
          </a:xfrm>
          <a:prstGeom prst="rect">
            <a:avLst/>
          </a:prstGeom>
          <a:noFill/>
        </p:spPr>
        <p:txBody>
          <a:bodyPr wrap="square" rtlCol="0">
            <a:spAutoFit/>
          </a:bodyPr>
          <a:lstStyle/>
          <a:p>
            <a:r>
              <a:rPr lang="en-US" dirty="0" smtClean="0"/>
              <a:t>Menjadi kawasan yang sering macet, jl h </a:t>
            </a:r>
            <a:r>
              <a:rPr lang="en-US" dirty="0" err="1" smtClean="0"/>
              <a:t>juanda</a:t>
            </a:r>
            <a:r>
              <a:rPr lang="en-US" dirty="0" smtClean="0"/>
              <a:t> memang sering menjadi jalan yang macet terutama pada saat hari kerja berlangsung karena lokasinya yang banyak kawasan ekonomi dan bisnis</a:t>
            </a:r>
            <a:endParaRPr lang="en-US" dirty="0"/>
          </a:p>
        </p:txBody>
      </p:sp>
    </p:spTree>
    <p:extLst>
      <p:ext uri="{BB962C8B-B14F-4D97-AF65-F5344CB8AC3E}">
        <p14:creationId xmlns:p14="http://schemas.microsoft.com/office/powerpoint/2010/main" val="344007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3924000" y="2006400"/>
            <a:ext cx="4404000" cy="1130700"/>
          </a:xfrm>
          <a:prstGeom prst="rect">
            <a:avLst/>
          </a:prstGeom>
        </p:spPr>
        <p:txBody>
          <a:bodyPr spcFirstLastPara="1" wrap="square" lIns="91425" tIns="91425" rIns="91425" bIns="91425" anchor="ctr" anchorCtr="0">
            <a:normAutofit/>
          </a:bodyPr>
          <a:lstStyle/>
          <a:p>
            <a:pPr lvl="0"/>
            <a:r>
              <a:rPr lang="en-US" dirty="0" smtClean="0"/>
              <a:t>Data understanding</a:t>
            </a:r>
            <a:endParaRPr lang="en-US" dirty="0"/>
          </a:p>
        </p:txBody>
      </p:sp>
      <p:sp>
        <p:nvSpPr>
          <p:cNvPr id="66" name="Google Shape;66;p11"/>
          <p:cNvSpPr txBox="1">
            <a:spLocks noGrp="1"/>
          </p:cNvSpPr>
          <p:nvPr>
            <p:ph type="title" idx="2"/>
          </p:nvPr>
        </p:nvSpPr>
        <p:spPr>
          <a:xfrm>
            <a:off x="1602450" y="2190600"/>
            <a:ext cx="11118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id" dirty="0" smtClean="0"/>
              <a:t>3</a:t>
            </a:r>
            <a:endParaRPr dirty="0"/>
          </a:p>
        </p:txBody>
      </p:sp>
    </p:spTree>
    <p:extLst>
      <p:ext uri="{BB962C8B-B14F-4D97-AF65-F5344CB8AC3E}">
        <p14:creationId xmlns:p14="http://schemas.microsoft.com/office/powerpoint/2010/main" val="4109143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445025"/>
            <a:ext cx="6377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D</a:t>
            </a:r>
            <a:r>
              <a:rPr lang="id" dirty="0" smtClean="0"/>
              <a:t>ata set yang digunakan adalah 3 data set dari aplikasi waze</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 name="TextBox 1"/>
          <p:cNvSpPr txBox="1"/>
          <p:nvPr/>
        </p:nvSpPr>
        <p:spPr>
          <a:xfrm>
            <a:off x="449580" y="1569720"/>
            <a:ext cx="4914900" cy="738664"/>
          </a:xfrm>
          <a:prstGeom prst="rect">
            <a:avLst/>
          </a:prstGeom>
          <a:noFill/>
        </p:spPr>
        <p:txBody>
          <a:bodyPr wrap="square" rtlCol="0">
            <a:spAutoFit/>
          </a:bodyPr>
          <a:lstStyle/>
          <a:p>
            <a:pPr marL="342900" indent="-342900">
              <a:buFont typeface="+mj-lt"/>
              <a:buAutoNum type="arabicPeriod"/>
            </a:pPr>
            <a:r>
              <a:rPr lang="en-US" dirty="0" smtClean="0"/>
              <a:t>Data alerts</a:t>
            </a:r>
          </a:p>
          <a:p>
            <a:pPr marL="342900" indent="-342900">
              <a:buFont typeface="+mj-lt"/>
              <a:buAutoNum type="arabicPeriod"/>
            </a:pPr>
            <a:r>
              <a:rPr lang="en-US" dirty="0" smtClean="0"/>
              <a:t>Data </a:t>
            </a:r>
            <a:r>
              <a:rPr lang="en-US" dirty="0" err="1" smtClean="0"/>
              <a:t>Irregulates</a:t>
            </a:r>
            <a:endParaRPr lang="en-US" dirty="0" smtClean="0"/>
          </a:p>
          <a:p>
            <a:pPr marL="342900" indent="-342900">
              <a:buFont typeface="+mj-lt"/>
              <a:buAutoNum type="arabicPeriod"/>
            </a:pPr>
            <a:r>
              <a:rPr lang="en-US" dirty="0" smtClean="0"/>
              <a:t>Data Jams</a:t>
            </a:r>
            <a:endParaRPr lang="en-US" dirty="0"/>
          </a:p>
        </p:txBody>
      </p:sp>
    </p:spTree>
    <p:extLst>
      <p:ext uri="{BB962C8B-B14F-4D97-AF65-F5344CB8AC3E}">
        <p14:creationId xmlns:p14="http://schemas.microsoft.com/office/powerpoint/2010/main" val="3649744824"/>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0A9079"/>
      </a:accent1>
      <a:accent2>
        <a:srgbClr val="2862C3"/>
      </a:accent2>
      <a:accent3>
        <a:srgbClr val="FFE604"/>
      </a:accent3>
      <a:accent4>
        <a:srgbClr val="84D5C6"/>
      </a:accent4>
      <a:accent5>
        <a:srgbClr val="A1B8E2"/>
      </a:accent5>
      <a:accent6>
        <a:srgbClr val="F5EC9E"/>
      </a:accent6>
      <a:hlink>
        <a:srgbClr val="2862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824</TotalTime>
  <Words>1491</Words>
  <Application>Microsoft Office PowerPoint</Application>
  <PresentationFormat>On-screen Show (16:9)</PresentationFormat>
  <Paragraphs>105</Paragraphs>
  <Slides>38</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Plus Jakarta Sans SemiBold</vt:lpstr>
      <vt:lpstr>Plus Jakarta Sans</vt:lpstr>
      <vt:lpstr>Plus Jakarta Sans Medium</vt:lpstr>
      <vt:lpstr>Simple Light</vt:lpstr>
      <vt:lpstr>Mini Project  Data Science</vt:lpstr>
      <vt:lpstr>Objektif dan latar belakang</vt:lpstr>
      <vt:lpstr>Latar belakang</vt:lpstr>
      <vt:lpstr>Objekif Project</vt:lpstr>
      <vt:lpstr>Business Understanding</vt:lpstr>
      <vt:lpstr>Kemacetan di kota bandung</vt:lpstr>
      <vt:lpstr>Target penelitian adalah jl. Ir. H. Juanda di kota bandung</vt:lpstr>
      <vt:lpstr>Data understanding</vt:lpstr>
      <vt:lpstr>Data set yang digunakan adalah 3 data set dari aplikasi waze</vt:lpstr>
      <vt:lpstr>Data Alerts</vt:lpstr>
      <vt:lpstr>Data Jams</vt:lpstr>
      <vt:lpstr>Data Irregulates</vt:lpstr>
      <vt:lpstr>Data Cleansing and Preprocessing</vt:lpstr>
      <vt:lpstr>Cleansing Data Jams</vt:lpstr>
      <vt:lpstr>Feature engineering Data Jams</vt:lpstr>
      <vt:lpstr>Data selection Data Jams</vt:lpstr>
      <vt:lpstr>Cleaning Data Alerts</vt:lpstr>
      <vt:lpstr>Feature engineering Data Alerts</vt:lpstr>
      <vt:lpstr>Cleaning Data Irregulates</vt:lpstr>
      <vt:lpstr>Feature engineering Irregulates</vt:lpstr>
      <vt:lpstr>Data selection  Irregulates</vt:lpstr>
      <vt:lpstr>Modeling &amp; Evaluation</vt:lpstr>
      <vt:lpstr>Data modeling</vt:lpstr>
      <vt:lpstr>Dalam penelitian ini KNN digunakan dalam modeling</vt:lpstr>
      <vt:lpstr>Modeling data dilakukan menjadi 3 data yang terpisah</vt:lpstr>
      <vt:lpstr>Hasil dari modeling data menggunakan KNN dari Data alerts</vt:lpstr>
      <vt:lpstr>Hasil dari modeling data menggunakan KNN dari Data alerts</vt:lpstr>
      <vt:lpstr>Hasil dari modeling data menggunakan KNN dari Data alerts</vt:lpstr>
      <vt:lpstr>Hasil dari modeling data menggunakan KNN dari Data alerts</vt:lpstr>
      <vt:lpstr>Hasil dari modeling data menggunakan KNN dari Data jams</vt:lpstr>
      <vt:lpstr>Hasil dari modeling data menggunakan KNN dari Data jams</vt:lpstr>
      <vt:lpstr>Hasil dari modeling data menggunakan KNN dari Data jams</vt:lpstr>
      <vt:lpstr>Hasil dari modeling data menggunakan KNN dari Data jams</vt:lpstr>
      <vt:lpstr>Hasil dari modeling data menggunakan KNN dari Data Irregulates</vt:lpstr>
      <vt:lpstr>Hasil dari modeling data menggunakan KNN dari Data Irregulates</vt:lpstr>
      <vt:lpstr>Hasil dari modeling data menggunakan KNN dari Data Irregulates</vt:lpstr>
      <vt:lpstr>Hasil dari modeling data menggunakan KNN dari Data Irregulates</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Data Engineer</dc:title>
  <cp:lastModifiedBy>Dwi</cp:lastModifiedBy>
  <cp:revision>19</cp:revision>
  <dcterms:modified xsi:type="dcterms:W3CDTF">2023-02-19T13:59:48Z</dcterms:modified>
</cp:coreProperties>
</file>